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600" r:id="rId2"/>
    <p:sldId id="703" r:id="rId3"/>
    <p:sldId id="737" r:id="rId4"/>
    <p:sldId id="740" r:id="rId5"/>
    <p:sldId id="741" r:id="rId6"/>
    <p:sldId id="742" r:id="rId7"/>
    <p:sldId id="743" r:id="rId8"/>
    <p:sldId id="744" r:id="rId9"/>
    <p:sldId id="745" r:id="rId10"/>
    <p:sldId id="746" r:id="rId11"/>
    <p:sldId id="747" r:id="rId12"/>
    <p:sldId id="748" r:id="rId13"/>
    <p:sldId id="749" r:id="rId14"/>
    <p:sldId id="738" r:id="rId15"/>
    <p:sldId id="739" r:id="rId16"/>
    <p:sldId id="736" r:id="rId17"/>
    <p:sldId id="704" r:id="rId18"/>
    <p:sldId id="705" r:id="rId19"/>
    <p:sldId id="730" r:id="rId20"/>
    <p:sldId id="706" r:id="rId21"/>
    <p:sldId id="707" r:id="rId22"/>
    <p:sldId id="708" r:id="rId23"/>
    <p:sldId id="709" r:id="rId24"/>
    <p:sldId id="710" r:id="rId25"/>
    <p:sldId id="727" r:id="rId26"/>
    <p:sldId id="728" r:id="rId27"/>
    <p:sldId id="731" r:id="rId28"/>
    <p:sldId id="711" r:id="rId29"/>
    <p:sldId id="712" r:id="rId30"/>
    <p:sldId id="713" r:id="rId31"/>
    <p:sldId id="714" r:id="rId32"/>
    <p:sldId id="732" r:id="rId33"/>
    <p:sldId id="715" r:id="rId34"/>
    <p:sldId id="716" r:id="rId35"/>
    <p:sldId id="717" r:id="rId36"/>
    <p:sldId id="733" r:id="rId37"/>
    <p:sldId id="718" r:id="rId38"/>
    <p:sldId id="719" r:id="rId39"/>
    <p:sldId id="750" r:id="rId40"/>
    <p:sldId id="734" r:id="rId41"/>
    <p:sldId id="720" r:id="rId42"/>
    <p:sldId id="721" r:id="rId43"/>
    <p:sldId id="722" r:id="rId44"/>
    <p:sldId id="723" r:id="rId45"/>
    <p:sldId id="735" r:id="rId46"/>
    <p:sldId id="724" r:id="rId47"/>
    <p:sldId id="725" r:id="rId48"/>
    <p:sldId id="726" r:id="rId49"/>
  </p:sldIdLst>
  <p:sldSz cx="9144000" cy="5143500" type="screen16x9"/>
  <p:notesSz cx="10234613" cy="70993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6pPr>
    <a:lvl7pPr marL="27432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7pPr>
    <a:lvl8pPr marL="32004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8pPr>
    <a:lvl9pPr marL="3657600" algn="l" defTabSz="914400" rtl="0" eaLnBrk="1" latinLnBrk="0" hangingPunct="1">
      <a:defRPr sz="2600" kern="1200">
        <a:solidFill>
          <a:srgbClr val="FFFFFF"/>
        </a:solidFill>
        <a:latin typeface="Verdana" pitchFamily="34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B17"/>
    <a:srgbClr val="00D25F"/>
    <a:srgbClr val="CC0000"/>
    <a:srgbClr val="55B788"/>
    <a:srgbClr val="3977D3"/>
    <a:srgbClr val="FF3333"/>
    <a:srgbClr val="FFFF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0058" autoAdjust="0"/>
  </p:normalViewPr>
  <p:slideViewPr>
    <p:cSldViewPr>
      <p:cViewPr varScale="1">
        <p:scale>
          <a:sx n="83" d="100"/>
          <a:sy n="83" d="100"/>
        </p:scale>
        <p:origin x="756" y="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70"/>
    </p:cViewPr>
  </p:sorterViewPr>
  <p:notesViewPr>
    <p:cSldViewPr>
      <p:cViewPr varScale="1">
        <p:scale>
          <a:sx n="85" d="100"/>
          <a:sy n="85" d="100"/>
        </p:scale>
        <p:origin x="-1819" y="-77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 bwMode="auto">
          <a:xfrm>
            <a:off x="579755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D254C32-7C24-4ED8-8612-85C6858FE80E}" type="datetimeFigureOut">
              <a:rPr lang="zh-CN" altLang="en-US"/>
              <a:pPr>
                <a:defRPr/>
              </a:pPr>
              <a:t>2018/5/13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 bwMode="auto">
          <a:xfrm>
            <a:off x="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6D62202-D9F7-4622-9450-82EA732CE2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4942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5797550" y="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B10E6D4-0224-4007-9E22-B19E1A6688AA}" type="datetimeFigureOut">
              <a:rPr lang="zh-CN" altLang="en-US"/>
              <a:pPr>
                <a:defRPr/>
              </a:pPr>
              <a:t>2018/5/13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52725" y="533400"/>
            <a:ext cx="4729163" cy="2660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1022350" y="3371850"/>
            <a:ext cx="8189913" cy="31940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E0570B7-A8EC-4588-80DA-D42EB33167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0331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（二）小机器人安安诞生记</a:t>
            </a:r>
            <a:endParaRPr lang="zh-CN" altLang="en-US" smtClean="0"/>
          </a:p>
          <a:p>
            <a:r>
              <a:rPr lang="zh-CN" altLang="en-US" smtClean="0"/>
              <a:t>本 章通过一个简单的应用程序“</a:t>
            </a:r>
            <a:r>
              <a:rPr lang="en-US" altLang="zh-CN" smtClean="0"/>
              <a:t>Hello, AnAn Robot”</a:t>
            </a:r>
            <a:r>
              <a:rPr lang="zh-CN" altLang="en-US" smtClean="0"/>
              <a:t>的</a:t>
            </a:r>
            <a:r>
              <a:rPr lang="en-US" altLang="zh-CN" smtClean="0"/>
              <a:t>Step by Step</a:t>
            </a:r>
            <a:r>
              <a:rPr lang="zh-CN" altLang="en-US" smtClean="0"/>
              <a:t>开发来介绍</a:t>
            </a:r>
            <a:r>
              <a:rPr lang="en-US" altLang="zh-CN" smtClean="0"/>
              <a:t>App Inventor</a:t>
            </a:r>
            <a:r>
              <a:rPr lang="zh-CN" altLang="en-US" smtClean="0"/>
              <a:t>开发环境及整个开发过程，让学生能够快速开发出第一个非编程的</a:t>
            </a:r>
            <a:r>
              <a:rPr lang="en-US" altLang="zh-CN" smtClean="0"/>
              <a:t>Android</a:t>
            </a:r>
            <a:r>
              <a:rPr lang="zh-CN" altLang="en-US" smtClean="0"/>
              <a:t>小应用。通过这个小应用的开发，让学生对软件开发有了直观的 感觉，结合该程序介绍面向对象的思想和</a:t>
            </a:r>
            <a:r>
              <a:rPr lang="en-US" altLang="zh-CN" smtClean="0"/>
              <a:t>App Inventor</a:t>
            </a:r>
            <a:r>
              <a:rPr lang="zh-CN" altLang="en-US" smtClean="0"/>
              <a:t>中的开发体系结构。</a:t>
            </a:r>
          </a:p>
          <a:p>
            <a:r>
              <a:rPr lang="zh-CN" altLang="en-US" smtClean="0"/>
              <a:t>本 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）了解如何通过</a:t>
            </a:r>
            <a:r>
              <a:rPr lang="en-US" altLang="zh-CN" smtClean="0"/>
              <a:t>App Inventor</a:t>
            </a:r>
            <a:r>
              <a:rPr lang="zh-CN" altLang="en-US" smtClean="0"/>
              <a:t>组件来设计自己的</a:t>
            </a:r>
            <a:r>
              <a:rPr lang="en-US" altLang="zh-CN" smtClean="0"/>
              <a:t>App</a:t>
            </a:r>
            <a:r>
              <a:rPr lang="zh-CN" altLang="en-US" smtClean="0"/>
              <a:t>；</a:t>
            </a:r>
            <a:r>
              <a:rPr lang="en-US" altLang="zh-CN" smtClean="0"/>
              <a:t>2</a:t>
            </a:r>
            <a:r>
              <a:rPr lang="zh-CN" altLang="en-US" smtClean="0"/>
              <a:t>）熟悉图像、音效等多媒体组件和标签、按钮、加速度传感器等组件的基本属性和布局；</a:t>
            </a:r>
            <a:r>
              <a:rPr lang="en-US" altLang="zh-CN" smtClean="0"/>
              <a:t>3</a:t>
            </a:r>
            <a:r>
              <a:rPr lang="zh-CN" altLang="en-US" smtClean="0"/>
              <a:t>）学会使用逻辑设计的块 编辑器来定义组件行为；</a:t>
            </a:r>
            <a:r>
              <a:rPr lang="en-US" altLang="zh-CN" smtClean="0"/>
              <a:t>4</a:t>
            </a:r>
            <a:r>
              <a:rPr lang="zh-CN" altLang="en-US" smtClean="0"/>
              <a:t>）通过模拟器测试开发的</a:t>
            </a:r>
            <a:r>
              <a:rPr lang="en-US" altLang="zh-CN" smtClean="0"/>
              <a:t>App</a:t>
            </a:r>
            <a:r>
              <a:rPr lang="zh-CN" altLang="en-US" smtClean="0"/>
              <a:t>；</a:t>
            </a:r>
            <a:r>
              <a:rPr lang="en-US" altLang="zh-CN" smtClean="0"/>
              <a:t>5</a:t>
            </a:r>
            <a:r>
              <a:rPr lang="zh-CN" altLang="en-US" smtClean="0"/>
              <a:t>）打包下载开发的</a:t>
            </a:r>
            <a:r>
              <a:rPr lang="en-US" altLang="zh-CN" smtClean="0"/>
              <a:t>App</a:t>
            </a:r>
            <a:r>
              <a:rPr lang="zh-CN" altLang="en-US" smtClean="0"/>
              <a:t>到手机中；</a:t>
            </a:r>
            <a:r>
              <a:rPr lang="en-US" altLang="zh-CN" smtClean="0"/>
              <a:t>6</a:t>
            </a:r>
            <a:r>
              <a:rPr lang="zh-CN" altLang="en-US" smtClean="0"/>
              <a:t>）发布</a:t>
            </a:r>
            <a:r>
              <a:rPr lang="en-US" altLang="zh-CN" smtClean="0"/>
              <a:t>App</a:t>
            </a:r>
            <a:r>
              <a:rPr lang="zh-CN" altLang="en-US" smtClean="0"/>
              <a:t>；</a:t>
            </a:r>
            <a:r>
              <a:rPr lang="en-US" altLang="zh-CN" smtClean="0"/>
              <a:t>7</a:t>
            </a:r>
            <a:r>
              <a:rPr lang="zh-CN" altLang="en-US" smtClean="0"/>
              <a:t>）管理</a:t>
            </a:r>
            <a:r>
              <a:rPr lang="en-US" altLang="zh-CN" smtClean="0"/>
              <a:t>App Inventor</a:t>
            </a:r>
            <a:r>
              <a:rPr lang="zh-CN" altLang="en-US" smtClean="0"/>
              <a:t>源程序；</a:t>
            </a:r>
            <a:r>
              <a:rPr lang="en-US" altLang="zh-CN" smtClean="0"/>
              <a:t>8</a:t>
            </a:r>
            <a:r>
              <a:rPr lang="zh-CN" altLang="en-US" smtClean="0"/>
              <a:t>）面向对象程序设计思想；</a:t>
            </a:r>
            <a:r>
              <a:rPr lang="en-US" altLang="zh-CN" smtClean="0"/>
              <a:t>9</a:t>
            </a:r>
            <a:r>
              <a:rPr lang="zh-CN" altLang="en-US" smtClean="0"/>
              <a:t>）</a:t>
            </a:r>
            <a:r>
              <a:rPr lang="en-US" altLang="zh-CN" smtClean="0"/>
              <a:t>App Inventor</a:t>
            </a:r>
            <a:r>
              <a:rPr lang="zh-CN" altLang="en-US" smtClean="0"/>
              <a:t>开发体系结构。</a:t>
            </a:r>
          </a:p>
        </p:txBody>
      </p:sp>
    </p:spTree>
    <p:extLst>
      <p:ext uri="{BB962C8B-B14F-4D97-AF65-F5344CB8AC3E}">
        <p14:creationId xmlns:p14="http://schemas.microsoft.com/office/powerpoint/2010/main" val="345463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（十）安安的股市</a:t>
            </a:r>
            <a:endParaRPr lang="zh-CN" altLang="en-US" smtClean="0"/>
          </a:p>
          <a:p>
            <a:r>
              <a:rPr lang="zh-CN" altLang="en-US" smtClean="0"/>
              <a:t>本章以“安安的股市”小应用为例，主要展示了如何实现一个基于</a:t>
            </a:r>
            <a:r>
              <a:rPr lang="en-US" altLang="zh-CN" smtClean="0"/>
              <a:t>Web API</a:t>
            </a:r>
            <a:r>
              <a:rPr lang="zh-CN" altLang="en-US" smtClean="0"/>
              <a:t>的小应用，主要功能包括通过调用</a:t>
            </a:r>
            <a:r>
              <a:rPr lang="en-US" altLang="zh-CN" smtClean="0"/>
              <a:t>Web</a:t>
            </a:r>
            <a:r>
              <a:rPr lang="zh-CN" altLang="en-US" smtClean="0"/>
              <a:t>服务来查询股市行情。重点对程序设计中的</a:t>
            </a:r>
            <a:r>
              <a:rPr lang="en-US" altLang="zh-CN" smtClean="0"/>
              <a:t>API</a:t>
            </a:r>
            <a:r>
              <a:rPr lang="zh-CN" altLang="en-US" smtClean="0"/>
              <a:t>和</a:t>
            </a:r>
            <a:r>
              <a:rPr lang="en-US" altLang="zh-CN" smtClean="0"/>
              <a:t>Web</a:t>
            </a:r>
            <a:r>
              <a:rPr lang="zh-CN" altLang="en-US" smtClean="0"/>
              <a:t>服务进行讲解分析，讨论面向服务的软件开发思想。</a:t>
            </a:r>
          </a:p>
          <a:p>
            <a:r>
              <a:rPr lang="zh-CN" altLang="en-US" smtClean="0"/>
              <a:t>本章的主要知识点包括： </a:t>
            </a:r>
            <a:r>
              <a:rPr lang="en-US" altLang="zh-CN" smtClean="0"/>
              <a:t>1</a:t>
            </a:r>
            <a:r>
              <a:rPr lang="zh-CN" altLang="en-US" smtClean="0"/>
              <a:t>）了解和使用</a:t>
            </a:r>
            <a:r>
              <a:rPr lang="en-US" altLang="zh-CN" smtClean="0"/>
              <a:t>API</a:t>
            </a:r>
            <a:r>
              <a:rPr lang="zh-CN" altLang="en-US" smtClean="0"/>
              <a:t>；</a:t>
            </a:r>
            <a:r>
              <a:rPr lang="en-US" altLang="zh-CN" smtClean="0"/>
              <a:t>2</a:t>
            </a:r>
            <a:r>
              <a:rPr lang="zh-CN" altLang="en-US" smtClean="0"/>
              <a:t>）调用</a:t>
            </a:r>
            <a:r>
              <a:rPr lang="en-US" altLang="zh-CN" smtClean="0"/>
              <a:t>Web API</a:t>
            </a:r>
            <a:r>
              <a:rPr lang="zh-CN" altLang="en-US" smtClean="0"/>
              <a:t>。</a:t>
            </a:r>
            <a:r>
              <a:rPr lang="en-US" altLang="zh-CN" smtClean="0"/>
              <a:t>3</a:t>
            </a:r>
            <a:r>
              <a:rPr lang="zh-CN" altLang="en-US" smtClean="0"/>
              <a:t>）</a:t>
            </a:r>
            <a:r>
              <a:rPr lang="en-US" altLang="zh-CN" smtClean="0"/>
              <a:t>JSON</a:t>
            </a:r>
            <a:r>
              <a:rPr lang="zh-CN" altLang="en-US" smtClean="0"/>
              <a:t>数据解析；</a:t>
            </a:r>
            <a:r>
              <a:rPr lang="en-US" altLang="zh-CN" smtClean="0"/>
              <a:t>4</a:t>
            </a:r>
            <a:r>
              <a:rPr lang="zh-CN" altLang="en-US" smtClean="0"/>
              <a:t>）了解面向服务的软件开发思想。</a:t>
            </a:r>
          </a:p>
        </p:txBody>
      </p:sp>
    </p:spTree>
    <p:extLst>
      <p:ext uri="{BB962C8B-B14F-4D97-AF65-F5344CB8AC3E}">
        <p14:creationId xmlns:p14="http://schemas.microsoft.com/office/powerpoint/2010/main" val="2065975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请根据各校实际情况修改，这里的是网易云课堂上的考评要求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570B7-A8EC-4588-80DA-D42EB3316753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971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（三）安安猜价格</a:t>
            </a:r>
            <a:endParaRPr lang="zh-CN" altLang="en-US" smtClean="0"/>
          </a:p>
          <a:p>
            <a:r>
              <a:rPr lang="zh-CN" altLang="en-US" smtClean="0"/>
              <a:t>本 章的案例为“安安猜价格”，猜价格在生活中是一个比较有趣的小游戏，类似猜数字、猜字母等，用户输入答案，系统提示猜高还是猜低了，猜中后系统记录猜中的 次数，通过这个简单案例我们要进一步熟悉</a:t>
            </a:r>
            <a:r>
              <a:rPr lang="en-US" altLang="zh-CN" smtClean="0"/>
              <a:t>App Inventor</a:t>
            </a:r>
            <a:r>
              <a:rPr lang="zh-CN" altLang="en-US" smtClean="0"/>
              <a:t>开发环境及整个开发过程，并重点了解逻辑设计中控制模块（条件判断、循环）的使用方法和“变量”这一内置块的应用。对一般程序设计中的“数据类型和变量”概念进行阐述。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）定义全局变量；</a:t>
            </a:r>
            <a:r>
              <a:rPr lang="en-US" altLang="zh-CN" smtClean="0"/>
              <a:t>2</a:t>
            </a:r>
            <a:r>
              <a:rPr lang="zh-CN" altLang="en-US" smtClean="0"/>
              <a:t>）如何产生随机数；</a:t>
            </a:r>
            <a:r>
              <a:rPr lang="en-US" altLang="zh-CN" smtClean="0"/>
              <a:t>3</a:t>
            </a:r>
            <a:r>
              <a:rPr lang="zh-CN" altLang="en-US" smtClean="0"/>
              <a:t>）学习“如果</a:t>
            </a:r>
            <a:r>
              <a:rPr lang="en-US" altLang="zh-CN" smtClean="0"/>
              <a:t>…</a:t>
            </a:r>
            <a:r>
              <a:rPr lang="zh-CN" altLang="en-US" smtClean="0"/>
              <a:t>则</a:t>
            </a:r>
            <a:r>
              <a:rPr lang="en-US" altLang="zh-CN" smtClean="0"/>
              <a:t>…”</a:t>
            </a:r>
            <a:r>
              <a:rPr lang="zh-CN" altLang="en-US" smtClean="0"/>
              <a:t>条件判断模块；</a:t>
            </a:r>
            <a:r>
              <a:rPr lang="en-US" altLang="zh-CN" smtClean="0"/>
              <a:t>4</a:t>
            </a:r>
            <a:r>
              <a:rPr lang="zh-CN" altLang="en-US" smtClean="0"/>
              <a:t>）使用“循环”模块；</a:t>
            </a:r>
            <a:r>
              <a:rPr lang="en-US" altLang="zh-CN" smtClean="0"/>
              <a:t>5</a:t>
            </a:r>
            <a:r>
              <a:rPr lang="zh-CN" altLang="en-US" smtClean="0"/>
              <a:t>）</a:t>
            </a:r>
            <a:r>
              <a:rPr lang="en-US" altLang="zh-CN" smtClean="0"/>
              <a:t>App Inventor</a:t>
            </a:r>
            <a:r>
              <a:rPr lang="zh-CN" altLang="en-US" smtClean="0"/>
              <a:t>中的数据类型和变量；</a:t>
            </a:r>
            <a:r>
              <a:rPr lang="en-US" altLang="zh-CN" smtClean="0"/>
              <a:t>6</a:t>
            </a:r>
            <a:r>
              <a:rPr lang="zh-CN" altLang="en-US" smtClean="0"/>
              <a:t>）命名规则。</a:t>
            </a:r>
            <a:r>
              <a:rPr lang="en-US" altLang="zh-CN" smtClean="0"/>
              <a:t>7</a:t>
            </a:r>
            <a:r>
              <a:rPr lang="zh-CN" altLang="en-US" smtClean="0"/>
              <a:t>）如何进行算术运算；</a:t>
            </a:r>
            <a:r>
              <a:rPr lang="en-US" altLang="zh-CN" smtClean="0"/>
              <a:t>8</a:t>
            </a:r>
            <a:r>
              <a:rPr lang="zh-CN" altLang="en-US" smtClean="0"/>
              <a:t>）控制屏幕的基本布局。</a:t>
            </a:r>
          </a:p>
        </p:txBody>
      </p:sp>
    </p:spTree>
    <p:extLst>
      <p:ext uri="{BB962C8B-B14F-4D97-AF65-F5344CB8AC3E}">
        <p14:creationId xmlns:p14="http://schemas.microsoft.com/office/powerpoint/2010/main" val="213793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（四）安安爱画画</a:t>
            </a:r>
            <a:endParaRPr lang="zh-CN" altLang="en-US" smtClean="0"/>
          </a:p>
          <a:p>
            <a:r>
              <a:rPr lang="zh-CN" altLang="en-US" smtClean="0"/>
              <a:t>本 章以一个“涂鸦画板“为案例，对</a:t>
            </a:r>
            <a:r>
              <a:rPr lang="en-US" altLang="zh-CN" smtClean="0"/>
              <a:t>App Inventor</a:t>
            </a:r>
            <a:r>
              <a:rPr lang="zh-CN" altLang="en-US" smtClean="0"/>
              <a:t>程序开发做进一步介绍。涂鸦画板具有最基本的绘图功能，在一张画布上可以选择画笔的颜色，画笔的粗细，作画的方式（画圆点还是划线），画 好还可以存盘，并且可以自己进行调色。通过本案例对画布、球形精灵、滑动条等组件和屏幕触摸、滑动事件等进行讲解。通过本例开始了多屏幕</a:t>
            </a:r>
            <a:r>
              <a:rPr lang="en-US" altLang="zh-CN" smtClean="0"/>
              <a:t>App</a:t>
            </a:r>
            <a:r>
              <a:rPr lang="zh-CN" altLang="en-US" smtClean="0"/>
              <a:t>的开发，学 习多个屏幕间的控制和调用。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）利用画布实现绘图功能；</a:t>
            </a:r>
            <a:r>
              <a:rPr lang="en-US" altLang="zh-CN" smtClean="0"/>
              <a:t>2</a:t>
            </a:r>
            <a:r>
              <a:rPr lang="zh-CN" altLang="en-US" smtClean="0"/>
              <a:t>）处理触摸和划屏事件；</a:t>
            </a:r>
            <a:r>
              <a:rPr lang="en-US" altLang="zh-CN" smtClean="0"/>
              <a:t>3</a:t>
            </a:r>
            <a:r>
              <a:rPr lang="zh-CN" altLang="en-US" smtClean="0"/>
              <a:t>）颜色是如何定义的；</a:t>
            </a:r>
            <a:r>
              <a:rPr lang="en-US" altLang="zh-CN" smtClean="0"/>
              <a:t>4</a:t>
            </a:r>
            <a:r>
              <a:rPr lang="zh-CN" altLang="en-US" smtClean="0"/>
              <a:t>）多个屏幕之间的控制和数据传递。</a:t>
            </a:r>
          </a:p>
        </p:txBody>
      </p:sp>
    </p:spTree>
    <p:extLst>
      <p:ext uri="{BB962C8B-B14F-4D97-AF65-F5344CB8AC3E}">
        <p14:creationId xmlns:p14="http://schemas.microsoft.com/office/powerpoint/2010/main" val="637586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（五）安安抓蝴蝶</a:t>
            </a:r>
            <a:endParaRPr lang="zh-CN" altLang="en-US" smtClean="0"/>
          </a:p>
          <a:p>
            <a:r>
              <a:rPr lang="zh-CN" altLang="en-US" smtClean="0"/>
              <a:t>本章以“安安抓蝴蝶”小游戏为例，主要展示了如何在</a:t>
            </a:r>
            <a:r>
              <a:rPr lang="en-US" altLang="zh-CN" smtClean="0"/>
              <a:t>App Inventor</a:t>
            </a:r>
            <a:r>
              <a:rPr lang="zh-CN" altLang="en-US" smtClean="0"/>
              <a:t>中开发一个小游戏，主要功能包括：实现图片的移动、判断是否触摸到某个精灵、计分的基本功能。结合案例对程序结构和过程函数进行讲解和分析。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）使用图像精灵组件和画布组件显示游戏图像；</a:t>
            </a:r>
            <a:r>
              <a:rPr lang="en-US" altLang="zh-CN" smtClean="0"/>
              <a:t>2</a:t>
            </a:r>
            <a:r>
              <a:rPr lang="zh-CN" altLang="en-US" smtClean="0"/>
              <a:t>）使用计时器组件处理定时事件；</a:t>
            </a:r>
            <a:r>
              <a:rPr lang="en-US" altLang="zh-CN" smtClean="0"/>
              <a:t>3</a:t>
            </a:r>
            <a:r>
              <a:rPr lang="zh-CN" altLang="en-US" smtClean="0"/>
              <a:t>）游戏的用户体验；</a:t>
            </a:r>
            <a:r>
              <a:rPr lang="en-US" altLang="zh-CN" smtClean="0"/>
              <a:t>4</a:t>
            </a:r>
            <a:r>
              <a:rPr lang="zh-CN" altLang="en-US" smtClean="0"/>
              <a:t>）使用过程组件来实现重复性行为；</a:t>
            </a:r>
            <a:r>
              <a:rPr lang="en-US" altLang="zh-CN" smtClean="0"/>
              <a:t>5</a:t>
            </a:r>
            <a:r>
              <a:rPr lang="zh-CN" altLang="en-US" smtClean="0"/>
              <a:t>）列表的基本用法。</a:t>
            </a:r>
          </a:p>
        </p:txBody>
      </p:sp>
    </p:spTree>
    <p:extLst>
      <p:ext uri="{BB962C8B-B14F-4D97-AF65-F5344CB8AC3E}">
        <p14:creationId xmlns:p14="http://schemas.microsoft.com/office/powerpoint/2010/main" val="125706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（七）安安历险记</a:t>
            </a:r>
            <a:endParaRPr lang="zh-CN" altLang="en-US" smtClean="0"/>
          </a:p>
          <a:p>
            <a:r>
              <a:rPr lang="zh-CN" altLang="en-US" smtClean="0"/>
              <a:t>本章以“安安历险记”小游戏为例，主要展示了如何实现一个稍微复杂一点的游戏，包括使用方向传感器组件来控制精灵的运动方向，更加直观的表示精灵的生命值，加入初步的人工智能策略等。重点对程序设计中的过程及人工智能思想进行讲解分析。</a:t>
            </a:r>
          </a:p>
          <a:p>
            <a:r>
              <a:rPr lang="zh-CN" altLang="en-US" smtClean="0"/>
              <a:t>本 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）使用多个图像精灵组件处理多角色精灵；</a:t>
            </a:r>
            <a:r>
              <a:rPr lang="en-US" altLang="zh-CN" smtClean="0"/>
              <a:t>2</a:t>
            </a:r>
            <a:r>
              <a:rPr lang="zh-CN" altLang="en-US" smtClean="0"/>
              <a:t>）通过方向传感器方向传感器组件来控制精灵；</a:t>
            </a:r>
            <a:r>
              <a:rPr lang="en-US" altLang="zh-CN" smtClean="0"/>
              <a:t>3</a:t>
            </a:r>
            <a:r>
              <a:rPr lang="zh-CN" altLang="en-US" smtClean="0"/>
              <a:t>）精灵的动画效果和造型变换；</a:t>
            </a:r>
            <a:r>
              <a:rPr lang="en-US" altLang="zh-CN" smtClean="0"/>
              <a:t>4</a:t>
            </a:r>
            <a:r>
              <a:rPr lang="zh-CN" altLang="en-US" smtClean="0"/>
              <a:t>）图形化 变量表示；</a:t>
            </a:r>
            <a:r>
              <a:rPr lang="en-US" altLang="zh-CN" smtClean="0"/>
              <a:t>5</a:t>
            </a:r>
            <a:r>
              <a:rPr lang="zh-CN" altLang="en-US" smtClean="0"/>
              <a:t>）动画游戏类</a:t>
            </a:r>
            <a:r>
              <a:rPr lang="en-US" altLang="zh-CN" smtClean="0"/>
              <a:t>App</a:t>
            </a:r>
            <a:r>
              <a:rPr lang="zh-CN" altLang="en-US" smtClean="0"/>
              <a:t>的基本事件和处理模式； </a:t>
            </a:r>
            <a:r>
              <a:rPr lang="en-US" altLang="zh-CN" smtClean="0"/>
              <a:t>6</a:t>
            </a:r>
            <a:r>
              <a:rPr lang="zh-CN" altLang="en-US" smtClean="0"/>
              <a:t>）创建和使用带参数的过程；</a:t>
            </a:r>
            <a:r>
              <a:rPr lang="en-US" altLang="zh-CN" smtClean="0"/>
              <a:t>7</a:t>
            </a:r>
            <a:r>
              <a:rPr lang="zh-CN" altLang="en-US" smtClean="0"/>
              <a:t>）使用逻辑运算；</a:t>
            </a:r>
            <a:r>
              <a:rPr lang="en-US" altLang="zh-CN" smtClean="0"/>
              <a:t>8</a:t>
            </a:r>
            <a:r>
              <a:rPr lang="zh-CN" altLang="en-US" smtClean="0"/>
              <a:t>）碰撞检测思想与方法；</a:t>
            </a:r>
            <a:r>
              <a:rPr lang="en-US" altLang="zh-CN" smtClean="0"/>
              <a:t>9</a:t>
            </a:r>
            <a:r>
              <a:rPr lang="zh-CN" altLang="en-US" smtClean="0"/>
              <a:t>）边界检测思想与方法；</a:t>
            </a:r>
            <a:r>
              <a:rPr lang="en-US" altLang="zh-CN" smtClean="0"/>
              <a:t>10</a:t>
            </a:r>
            <a:r>
              <a:rPr lang="zh-CN" altLang="en-US" smtClean="0"/>
              <a:t>）人工智能初步。</a:t>
            </a:r>
          </a:p>
        </p:txBody>
      </p:sp>
    </p:spTree>
    <p:extLst>
      <p:ext uri="{BB962C8B-B14F-4D97-AF65-F5344CB8AC3E}">
        <p14:creationId xmlns:p14="http://schemas.microsoft.com/office/powerpoint/2010/main" val="385762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（六）安安的通讯小助手</a:t>
            </a:r>
            <a:endParaRPr lang="zh-CN" altLang="en-US" smtClean="0"/>
          </a:p>
          <a:p>
            <a:r>
              <a:rPr lang="zh-CN" altLang="en-US" smtClean="0"/>
              <a:t>本章以“安安的通讯小助手”小应用为例，主要展示了如何在</a:t>
            </a:r>
            <a:r>
              <a:rPr lang="en-US" altLang="zh-CN" smtClean="0"/>
              <a:t>App Inventor</a:t>
            </a:r>
            <a:r>
              <a:rPr lang="zh-CN" altLang="en-US" smtClean="0"/>
              <a:t>中对短信、电话、数据存储等功能的实现。重点对程序设计中的通讯模块和数据持久化进行讲解分析。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）使用短信收发器组件发送和处理接收到的短消息；</a:t>
            </a:r>
            <a:r>
              <a:rPr lang="en-US" altLang="zh-CN" smtClean="0"/>
              <a:t>2</a:t>
            </a:r>
            <a:r>
              <a:rPr lang="zh-CN" altLang="en-US" smtClean="0"/>
              <a:t>）使用列表选择框组件；</a:t>
            </a:r>
            <a:r>
              <a:rPr lang="en-US" altLang="zh-CN" smtClean="0"/>
              <a:t>3</a:t>
            </a:r>
            <a:r>
              <a:rPr lang="zh-CN" altLang="en-US" smtClean="0"/>
              <a:t>）使用微数据库组件来持久化存储客户的消息；</a:t>
            </a:r>
            <a:r>
              <a:rPr lang="en-US" altLang="zh-CN" smtClean="0"/>
              <a:t>4</a:t>
            </a:r>
            <a:r>
              <a:rPr lang="zh-CN" altLang="en-US" smtClean="0"/>
              <a:t>）文件的基本用法，利用屏幕初始化事件来装置配置文件；</a:t>
            </a:r>
            <a:r>
              <a:rPr lang="en-US" altLang="zh-CN" smtClean="0"/>
              <a:t>5</a:t>
            </a:r>
            <a:r>
              <a:rPr lang="zh-CN" altLang="en-US" smtClean="0"/>
              <a:t>）利用文本语音转换器组件来朗读文本。</a:t>
            </a:r>
          </a:p>
        </p:txBody>
      </p:sp>
    </p:spTree>
    <p:extLst>
      <p:ext uri="{BB962C8B-B14F-4D97-AF65-F5344CB8AC3E}">
        <p14:creationId xmlns:p14="http://schemas.microsoft.com/office/powerpoint/2010/main" val="1218486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（八）安安爱弹琴</a:t>
            </a:r>
            <a:endParaRPr lang="zh-CN" altLang="en-US" smtClean="0"/>
          </a:p>
          <a:p>
            <a:r>
              <a:rPr lang="zh-CN" altLang="en-US" smtClean="0"/>
              <a:t>本章以“安安爱弹琴”小应用为例，主要展示了如何实现一个</a:t>
            </a:r>
            <a:r>
              <a:rPr lang="en-US" altLang="zh-CN" smtClean="0"/>
              <a:t>Android</a:t>
            </a:r>
            <a:r>
              <a:rPr lang="zh-CN" altLang="en-US" smtClean="0"/>
              <a:t>平台的简单电子琴，主要功能包括不同琴键的发声和弹奏录音、回放功能。案例中采用列表来记录弹奏的过程，通过对列表的一些高级用法分析和回放弹奏过程的设计，引出程序设计中的数组、循环与递归等概念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）使用单个音效组件来播放不同的声音文件；</a:t>
            </a:r>
            <a:r>
              <a:rPr lang="en-US" altLang="zh-CN" smtClean="0"/>
              <a:t>2</a:t>
            </a:r>
            <a:r>
              <a:rPr lang="zh-CN" altLang="en-US" smtClean="0"/>
              <a:t>）使用计时器组件实现时间间隔事件的触发；</a:t>
            </a:r>
            <a:r>
              <a:rPr lang="en-US" altLang="zh-CN" smtClean="0"/>
              <a:t>3</a:t>
            </a:r>
            <a:r>
              <a:rPr lang="zh-CN" altLang="en-US" smtClean="0"/>
              <a:t>）创建递归过程；</a:t>
            </a:r>
            <a:r>
              <a:rPr lang="en-US" altLang="zh-CN" smtClean="0"/>
              <a:t>4</a:t>
            </a:r>
            <a:r>
              <a:rPr lang="zh-CN" altLang="en-US" smtClean="0"/>
              <a:t>）列表的高级用法；</a:t>
            </a:r>
            <a:r>
              <a:rPr lang="en-US" altLang="zh-CN" smtClean="0"/>
              <a:t>5</a:t>
            </a:r>
            <a:r>
              <a:rPr lang="zh-CN" altLang="en-US" smtClean="0"/>
              <a:t>）数组、循环与递归思想。</a:t>
            </a:r>
          </a:p>
        </p:txBody>
      </p:sp>
    </p:spTree>
    <p:extLst>
      <p:ext uri="{BB962C8B-B14F-4D97-AF65-F5344CB8AC3E}">
        <p14:creationId xmlns:p14="http://schemas.microsoft.com/office/powerpoint/2010/main" val="403717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（九）安安爱成语</a:t>
            </a:r>
            <a:endParaRPr lang="zh-CN" altLang="en-US" smtClean="0"/>
          </a:p>
          <a:p>
            <a:r>
              <a:rPr lang="zh-CN" altLang="en-US" smtClean="0"/>
              <a:t>本章以“成语接龙蓝牙对战”小应用为例，主要展示了如何实现一个通过蓝牙通讯进行成语接龙游戏的</a:t>
            </a:r>
            <a:r>
              <a:rPr lang="en-US" altLang="zh-CN" smtClean="0"/>
              <a:t>App</a:t>
            </a:r>
            <a:r>
              <a:rPr lang="zh-CN" altLang="en-US" smtClean="0"/>
              <a:t>，主要功能包括如何进行蓝牙通讯连接、进行服务器和客户机的设置；如何通过成语词典检查输入的是否是成语；如何判断是否符合成语接龙的游戏规则。。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）蓝牙服务器和蓝牙客户机组件的使用；</a:t>
            </a:r>
            <a:r>
              <a:rPr lang="en-US" altLang="zh-CN" smtClean="0"/>
              <a:t>2</a:t>
            </a:r>
            <a:r>
              <a:rPr lang="zh-CN" altLang="en-US" smtClean="0"/>
              <a:t>）文件和列表的高级用法；</a:t>
            </a:r>
            <a:r>
              <a:rPr lang="en-US" altLang="zh-CN" smtClean="0"/>
              <a:t>3</a:t>
            </a:r>
            <a:r>
              <a:rPr lang="zh-CN" altLang="en-US" smtClean="0"/>
              <a:t>）多机通讯模式的游戏开发要点。</a:t>
            </a:r>
          </a:p>
        </p:txBody>
      </p:sp>
    </p:spTree>
    <p:extLst>
      <p:ext uri="{BB962C8B-B14F-4D97-AF65-F5344CB8AC3E}">
        <p14:creationId xmlns:p14="http://schemas.microsoft.com/office/powerpoint/2010/main" val="2615369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52725" y="531813"/>
            <a:ext cx="47307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</p:spPr>
        <p:txBody>
          <a:bodyPr/>
          <a:lstStyle/>
          <a:p>
            <a:r>
              <a:rPr lang="zh-CN" altLang="en-US" b="1" smtClean="0"/>
              <a:t>（九）安安爱旅游</a:t>
            </a: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r>
              <a:rPr lang="zh-CN" altLang="en-US" smtClean="0"/>
              <a:t>本章以“安安爱旅游”的小应用为例，主要展示了如何在</a:t>
            </a:r>
            <a:r>
              <a:rPr lang="en-US" altLang="zh-CN" smtClean="0"/>
              <a:t>App Inventor</a:t>
            </a:r>
            <a:r>
              <a:rPr lang="zh-CN" altLang="en-US" smtClean="0"/>
              <a:t>中实现地图、方位传感器、相机等组件的应用。实现地图定位，拍照，写旅游日记等功能。重点对基于位置的服务</a:t>
            </a:r>
            <a:r>
              <a:rPr lang="en-US" altLang="zh-CN" smtClean="0"/>
              <a:t>LBS</a:t>
            </a:r>
            <a:r>
              <a:rPr lang="zh-CN" altLang="en-US" smtClean="0"/>
              <a:t>应用和网络数据存储进行讨论。</a:t>
            </a:r>
          </a:p>
          <a:p>
            <a:r>
              <a:rPr lang="zh-CN" altLang="en-US" smtClean="0"/>
              <a:t>本章的主要知识点包括：</a:t>
            </a:r>
            <a:r>
              <a:rPr lang="en-US" altLang="zh-CN" smtClean="0"/>
              <a:t>1</a:t>
            </a:r>
            <a:r>
              <a:rPr lang="zh-CN" altLang="en-US" smtClean="0"/>
              <a:t>）使用</a:t>
            </a:r>
            <a:r>
              <a:rPr lang="en-US" altLang="zh-CN" smtClean="0"/>
              <a:t>ActivityStarter</a:t>
            </a:r>
            <a:r>
              <a:rPr lang="zh-CN" altLang="en-US" smtClean="0"/>
              <a:t>组件来调用地图功能；</a:t>
            </a:r>
            <a:r>
              <a:rPr lang="en-US" altLang="zh-CN" smtClean="0"/>
              <a:t>2</a:t>
            </a:r>
            <a:r>
              <a:rPr lang="zh-CN" altLang="en-US" smtClean="0"/>
              <a:t>）利用位置传感器组件来获取当前位置信息；</a:t>
            </a:r>
            <a:r>
              <a:rPr lang="en-US" altLang="zh-CN" smtClean="0"/>
              <a:t>3</a:t>
            </a:r>
            <a:r>
              <a:rPr lang="zh-CN" altLang="en-US" smtClean="0"/>
              <a:t>）调用相机并存储照片；</a:t>
            </a:r>
            <a:r>
              <a:rPr lang="en-US" altLang="zh-CN" smtClean="0"/>
              <a:t>4</a:t>
            </a:r>
            <a:r>
              <a:rPr lang="zh-CN" altLang="en-US" smtClean="0"/>
              <a:t>）如何利用新浪</a:t>
            </a:r>
            <a:r>
              <a:rPr lang="en-US" altLang="zh-CN" smtClean="0"/>
              <a:t>SAE</a:t>
            </a:r>
            <a:r>
              <a:rPr lang="zh-CN" altLang="en-US" smtClean="0"/>
              <a:t>来搭建自己的数据网络云存储服务；</a:t>
            </a:r>
            <a:r>
              <a:rPr lang="en-US" altLang="zh-CN" smtClean="0"/>
              <a:t>5</a:t>
            </a:r>
            <a:r>
              <a:rPr lang="zh-CN" altLang="en-US" smtClean="0"/>
              <a:t>）数据共享，通过</a:t>
            </a:r>
            <a:r>
              <a:rPr lang="en-US" altLang="zh-CN" smtClean="0"/>
              <a:t>TinyWebDB</a:t>
            </a:r>
            <a:r>
              <a:rPr lang="zh-CN" altLang="en-US" smtClean="0"/>
              <a:t>实现用户登录和日记本功能。</a:t>
            </a:r>
          </a:p>
        </p:txBody>
      </p:sp>
    </p:spTree>
    <p:extLst>
      <p:ext uri="{BB962C8B-B14F-4D97-AF65-F5344CB8AC3E}">
        <p14:creationId xmlns:p14="http://schemas.microsoft.com/office/powerpoint/2010/main" val="305961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14"/>
          <p:cNvPicPr>
            <a:picLocks noChangeAspect="1"/>
          </p:cNvPicPr>
          <p:nvPr userDrawn="1"/>
        </p:nvPicPr>
        <p:blipFill>
          <a:blip r:embed="rId2"/>
          <a:srcRect b="16089"/>
          <a:stretch>
            <a:fillRect/>
          </a:stretch>
        </p:blipFill>
        <p:spPr bwMode="auto">
          <a:xfrm>
            <a:off x="6804025" y="33338"/>
            <a:ext cx="23177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E13A7068-DB88-4876-82F0-9837C0563C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A515B9EA-ED95-46A4-9EC9-DE7CDD0CCF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604250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3213" y="789384"/>
            <a:ext cx="8229600" cy="2702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75160"/>
            <a:ext cx="4038600" cy="356473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75160"/>
            <a:ext cx="4038600" cy="172521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114675"/>
            <a:ext cx="4038600" cy="17252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14"/>
          <p:cNvPicPr>
            <a:picLocks noChangeAspect="1"/>
          </p:cNvPicPr>
          <p:nvPr userDrawn="1"/>
        </p:nvPicPr>
        <p:blipFill>
          <a:blip r:embed="rId2"/>
          <a:srcRect b="16089"/>
          <a:stretch>
            <a:fillRect/>
          </a:stretch>
        </p:blipFill>
        <p:spPr bwMode="auto">
          <a:xfrm>
            <a:off x="7380288" y="33338"/>
            <a:ext cx="1741487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40" y="45243"/>
            <a:ext cx="8229600" cy="4369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p"/>
              <a:defRPr>
                <a:solidFill>
                  <a:schemeClr val="tx2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00B050"/>
              </a:buClr>
              <a:buFont typeface="Wingdings" pitchFamily="2" charset="2"/>
              <a:buChar char="n"/>
              <a:defRPr>
                <a:solidFill>
                  <a:schemeClr val="tx2"/>
                </a:solidFill>
                <a:latin typeface="楷体" pitchFamily="49" charset="-122"/>
                <a:ea typeface="楷体" pitchFamily="49" charset="-122"/>
              </a:defRPr>
            </a:lvl2pPr>
            <a:lvl3pPr marL="1143000" indent="-228600">
              <a:buClr>
                <a:schemeClr val="accent2">
                  <a:lumMod val="75000"/>
                </a:schemeClr>
              </a:buClr>
              <a:buFont typeface="Wingdings" pitchFamily="2" charset="2"/>
              <a:buChar char="u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</p:cSld>
  <p:clrMapOvr>
    <a:masterClrMapping/>
  </p:clrMapOvr>
  <p:transition spd="slow" advClick="0" advTm="1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69325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7" name="直接连接符 6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9" name="直接连接符 8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1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12E19AE9-C866-4EB1-ACB9-8E0DE60277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57188" y="4822825"/>
            <a:ext cx="3643312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电子服务与智慧工厂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2DDE3D1C-F101-4754-A4BA-349B851491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4" name="直接连接符 3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57188" y="4822825"/>
            <a:ext cx="3643312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电子服务与智慧工厂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85DC6644-EF4B-4131-9793-A83CFCA099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7" name="直接连接符 6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57188" y="4822825"/>
            <a:ext cx="3643312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电子服务与智慧工厂</a:t>
            </a: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2A38BF56-87C6-4B5E-A88B-0165046BE4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cxnSp>
        <p:nvCxnSpPr>
          <p:cNvPr id="7" name="直接连接符 6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532813" y="60325"/>
            <a:ext cx="5397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6796088" y="4822825"/>
            <a:ext cx="2133600" cy="273050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黑体" pitchFamily="49" charset="-122"/>
              </a:defRPr>
            </a:lvl1pPr>
          </a:lstStyle>
          <a:p>
            <a:pPr>
              <a:defRPr/>
            </a:pPr>
            <a:fld id="{1ED8EA78-07CB-4823-9626-BA584B5BE0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0" y="53498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143750" y="465138"/>
            <a:ext cx="2000250" cy="6985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1028" name="标题占位符 1"/>
          <p:cNvSpPr>
            <a:spLocks noGrp="1"/>
          </p:cNvSpPr>
          <p:nvPr>
            <p:ph type="title"/>
          </p:nvPr>
        </p:nvSpPr>
        <p:spPr bwMode="auto">
          <a:xfrm>
            <a:off x="285750" y="107950"/>
            <a:ext cx="8229600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一、单击此处编辑母版标题样式</a:t>
            </a:r>
          </a:p>
        </p:txBody>
      </p:sp>
      <p:sp>
        <p:nvSpPr>
          <p:cNvPr id="102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03213" y="617538"/>
            <a:ext cx="8516937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4821238"/>
            <a:ext cx="9144000" cy="1587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 advClick="0" advTm="1000"/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CC0000"/>
          </a:solidFill>
          <a:latin typeface="黑体" pitchFamily="2" charset="-122"/>
          <a:ea typeface="黑体" pitchFamily="2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黑体" pitchFamily="2" charset="-122"/>
          <a:ea typeface="黑体" pitchFamily="2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黑体" pitchFamily="2" charset="-122"/>
          <a:ea typeface="黑体" pitchFamily="2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黑体" pitchFamily="2" charset="-122"/>
          <a:ea typeface="黑体" pitchFamily="2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黑体" pitchFamily="2" charset="-122"/>
          <a:ea typeface="黑体" pitchFamily="2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EDF6F9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EDF6F9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EDF6F9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EDF6F9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appinventor.mit.edu/explore/get-starte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ai2.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app.gzjkw.ne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pan.baidu.com/s/1c0xXyz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://localhost:8888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eSAtels" TargetMode="External"/><Relationship Id="rId2" Type="http://schemas.openxmlformats.org/officeDocument/2006/relationships/hyperlink" Target="http://appinventor.mit.edu/explore/ai2/setup-emulato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://appinv.us/aisetup_window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hyperlink" Target="https://mp.weixin.qq.com/s?timestamp=1526179848&amp;src=3&amp;ver=1&amp;signature=tV7oF8ylkBQ*mg0SP4xwnrSXXmtaQmeEYBoS64hIZW-qPwxjRPh0e5J9PGeBU-YLw2coRnVHLNQpt8VrcHOiTaavaXUmrB0MUZx3rIK1Zl8zSYiyUr9K1Ust0-4KggoOzlY-3*7AmAa6cmUgHNgEcmcxVInGIqZzpZJPm2rUeko=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hyperlink" Target="http://appinv.us/xAI2cf34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572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547813" y="1301750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sp>
        <p:nvSpPr>
          <p:cNvPr id="266254" name="Text Box 14"/>
          <p:cNvSpPr txBox="1">
            <a:spLocks noChangeArrowheads="1"/>
          </p:cNvSpPr>
          <p:nvPr/>
        </p:nvSpPr>
        <p:spPr bwMode="auto">
          <a:xfrm>
            <a:off x="2987675" y="2847975"/>
            <a:ext cx="3671888" cy="973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浙江大学城市学院</a:t>
            </a:r>
          </a:p>
          <a:p>
            <a:pPr algn="ctr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吴明晖 教授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mhwu@zucc.edu.cn</a:t>
            </a:r>
            <a:endParaRPr lang="en-US" altLang="zh-CN" sz="16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  <p:pic>
        <p:nvPicPr>
          <p:cNvPr id="16389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内容安排</a:t>
            </a:r>
          </a:p>
        </p:txBody>
      </p:sp>
      <p:sp>
        <p:nvSpPr>
          <p:cNvPr id="81923" name="Rectangle 3"/>
          <p:cNvSpPr>
            <a:spLocks/>
          </p:cNvSpPr>
          <p:nvPr/>
        </p:nvSpPr>
        <p:spPr bwMode="auto">
          <a:xfrm>
            <a:off x="376238" y="2139950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228" y="727961"/>
            <a:ext cx="5895928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系列案例之</a:t>
            </a:r>
            <a:r>
              <a:rPr kumimoji="1" lang="en-US" altLang="zh-CN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7</a:t>
            </a:r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：安安爱弹琴</a:t>
            </a:r>
          </a:p>
        </p:txBody>
      </p:sp>
      <p:pic>
        <p:nvPicPr>
          <p:cNvPr id="81927" name="Picture 7" descr="Screenshot_2016-04-15-23-31-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635125"/>
            <a:ext cx="3840163" cy="1620838"/>
          </a:xfrm>
          <a:prstGeom prst="rect">
            <a:avLst/>
          </a:prstGeom>
          <a:noFill/>
        </p:spPr>
      </p:pic>
      <p:pic>
        <p:nvPicPr>
          <p:cNvPr id="81928" name="Picture 8" descr="Screenshot_2016-04-15-23-32-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50" y="3292475"/>
            <a:ext cx="3840163" cy="1620838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内容安排</a:t>
            </a:r>
          </a:p>
        </p:txBody>
      </p:sp>
      <p:sp>
        <p:nvSpPr>
          <p:cNvPr id="83971" name="Rectangle 3"/>
          <p:cNvSpPr>
            <a:spLocks/>
          </p:cNvSpPr>
          <p:nvPr/>
        </p:nvSpPr>
        <p:spPr bwMode="auto">
          <a:xfrm>
            <a:off x="376238" y="2139950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228" y="727961"/>
            <a:ext cx="5895928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系列案例之</a:t>
            </a:r>
            <a:r>
              <a:rPr kumimoji="1" lang="en-US" altLang="zh-CN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8</a:t>
            </a:r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：安安成语接龙</a:t>
            </a:r>
          </a:p>
        </p:txBody>
      </p:sp>
      <p:pic>
        <p:nvPicPr>
          <p:cNvPr id="83975" name="Picture 7" descr="Screenshot_2016-04-03-09-17-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563688"/>
            <a:ext cx="1871663" cy="2970212"/>
          </a:xfrm>
          <a:prstGeom prst="rect">
            <a:avLst/>
          </a:prstGeom>
          <a:noFill/>
        </p:spPr>
      </p:pic>
      <p:pic>
        <p:nvPicPr>
          <p:cNvPr id="83976" name="Picture 8" descr="Screenshot_2016-04-03-09-22-3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9975" y="1563688"/>
            <a:ext cx="1871663" cy="2970212"/>
          </a:xfrm>
          <a:prstGeom prst="rect">
            <a:avLst/>
          </a:prstGeom>
          <a:noFill/>
        </p:spPr>
      </p:pic>
      <p:pic>
        <p:nvPicPr>
          <p:cNvPr id="83977" name="Picture 9" descr="Screenshot_2016-04-03-09-22-2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4663" y="1563688"/>
            <a:ext cx="1871662" cy="2970212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内容安排</a:t>
            </a:r>
          </a:p>
        </p:txBody>
      </p:sp>
      <p:sp>
        <p:nvSpPr>
          <p:cNvPr id="86019" name="Rectangle 3"/>
          <p:cNvSpPr>
            <a:spLocks/>
          </p:cNvSpPr>
          <p:nvPr/>
        </p:nvSpPr>
        <p:spPr bwMode="auto">
          <a:xfrm>
            <a:off x="376238" y="2139950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2721" y="727961"/>
            <a:ext cx="5825459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系列案例之</a:t>
            </a:r>
            <a:r>
              <a:rPr kumimoji="1" lang="en-US" altLang="zh-CN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9</a:t>
            </a:r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：安安爱旅游</a:t>
            </a:r>
          </a:p>
        </p:txBody>
      </p:sp>
      <p:pic>
        <p:nvPicPr>
          <p:cNvPr id="86023" name="Picture 7" descr="Screenshot_2016-04-03-15-48-4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8538" y="1563688"/>
            <a:ext cx="1871662" cy="2970212"/>
          </a:xfrm>
          <a:prstGeom prst="rect">
            <a:avLst/>
          </a:prstGeom>
          <a:noFill/>
        </p:spPr>
      </p:pic>
      <p:pic>
        <p:nvPicPr>
          <p:cNvPr id="86024" name="Picture 8" descr="Screenshot_2016-04-04-16-26-3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4663" y="1563688"/>
            <a:ext cx="1871662" cy="2970212"/>
          </a:xfrm>
          <a:prstGeom prst="rect">
            <a:avLst/>
          </a:prstGeom>
          <a:noFill/>
        </p:spPr>
      </p:pic>
      <p:pic>
        <p:nvPicPr>
          <p:cNvPr id="86025" name="Picture 9" descr="Screenshot_2016-04-03-15-12-20_edu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825" y="1563688"/>
            <a:ext cx="1873250" cy="2970212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内容安排</a:t>
            </a:r>
          </a:p>
        </p:txBody>
      </p:sp>
      <p:sp>
        <p:nvSpPr>
          <p:cNvPr id="7" name="流程图: 过程 6"/>
          <p:cNvSpPr/>
          <p:nvPr/>
        </p:nvSpPr>
        <p:spPr>
          <a:xfrm>
            <a:off x="292215" y="727961"/>
            <a:ext cx="5754989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系列案例之</a:t>
            </a:r>
            <a:r>
              <a:rPr kumimoji="1" lang="en-US" altLang="zh-CN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10</a:t>
            </a:r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：安安的股市</a:t>
            </a:r>
          </a:p>
        </p:txBody>
      </p:sp>
      <p:pic>
        <p:nvPicPr>
          <p:cNvPr id="88070" name="Picture 6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563688"/>
            <a:ext cx="1871663" cy="2970212"/>
          </a:xfrm>
          <a:prstGeom prst="rect">
            <a:avLst/>
          </a:prstGeom>
          <a:noFill/>
        </p:spPr>
      </p:pic>
      <p:pic>
        <p:nvPicPr>
          <p:cNvPr id="88071" name="Picture 7" descr="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8538" y="1563688"/>
            <a:ext cx="1871662" cy="2970212"/>
          </a:xfrm>
          <a:prstGeom prst="rect">
            <a:avLst/>
          </a:prstGeom>
          <a:noFill/>
        </p:spPr>
      </p:pic>
      <p:pic>
        <p:nvPicPr>
          <p:cNvPr id="88072" name="Picture 8" descr="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1638" y="1563688"/>
            <a:ext cx="1871662" cy="2970212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  <a:cs typeface="微软雅黑"/>
              </a:rPr>
              <a:t>考评要求</a:t>
            </a:r>
          </a:p>
          <a:p>
            <a:pPr algn="ctr">
              <a:lnSpc>
                <a:spcPct val="140000"/>
              </a:lnSpc>
              <a:spcBef>
                <a:spcPct val="50000"/>
              </a:spcBef>
            </a:pPr>
            <a:endParaRPr lang="zh-CN" altLang="en-US" sz="180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572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67590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考评要求</a:t>
            </a:r>
          </a:p>
        </p:txBody>
      </p:sp>
      <p:sp>
        <p:nvSpPr>
          <p:cNvPr id="68611" name="Rectangle 4"/>
          <p:cNvSpPr>
            <a:spLocks/>
          </p:cNvSpPr>
          <p:nvPr/>
        </p:nvSpPr>
        <p:spPr bwMode="auto">
          <a:xfrm>
            <a:off x="457200" y="735013"/>
            <a:ext cx="81470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kumimoji="1" lang="en-US" altLang="zh-CN" sz="1800">
                <a:solidFill>
                  <a:schemeClr val="tx1"/>
                </a:solidFill>
                <a:latin typeface="黑体" pitchFamily="2" charset="-122"/>
              </a:rPr>
              <a:t>1</a:t>
            </a:r>
            <a:r>
              <a:rPr kumimoji="1" lang="zh-CN" altLang="en-US" sz="1800">
                <a:solidFill>
                  <a:schemeClr val="tx1"/>
                </a:solidFill>
                <a:latin typeface="黑体" pitchFamily="2" charset="-122"/>
              </a:rPr>
              <a:t>、课程讨论（</a:t>
            </a:r>
            <a:r>
              <a:rPr kumimoji="1" lang="en-US" altLang="zh-CN" sz="1800">
                <a:solidFill>
                  <a:schemeClr val="tx1"/>
                </a:solidFill>
                <a:latin typeface="黑体" pitchFamily="2" charset="-122"/>
              </a:rPr>
              <a:t>20%</a:t>
            </a:r>
            <a:r>
              <a:rPr kumimoji="1" lang="zh-CN" altLang="en-US" sz="1800">
                <a:solidFill>
                  <a:schemeClr val="tx1"/>
                </a:solidFill>
                <a:latin typeface="黑体" pitchFamily="2" charset="-122"/>
              </a:rPr>
              <a:t>）：</a:t>
            </a:r>
            <a:r>
              <a:rPr kumimoji="1" lang="zh-CN" altLang="en-US" sz="1800">
                <a:solidFill>
                  <a:srgbClr val="A50021"/>
                </a:solidFill>
              </a:rPr>
              <a:t>获取满分学生需要在课件的“讨论活动”中发帖和回帖的数量总共达 </a:t>
            </a:r>
            <a:r>
              <a:rPr kumimoji="1" lang="en-US" altLang="zh-CN" sz="1800">
                <a:solidFill>
                  <a:srgbClr val="A50021"/>
                </a:solidFill>
              </a:rPr>
              <a:t>20 </a:t>
            </a:r>
            <a:r>
              <a:rPr kumimoji="1" lang="zh-CN" altLang="en-US" sz="1800">
                <a:solidFill>
                  <a:srgbClr val="A50021"/>
                </a:solidFill>
              </a:rPr>
              <a:t>条及以上。本课程每讲都会指定讨论题目，学生可根据兴趣选择参与。</a:t>
            </a:r>
          </a:p>
          <a:p>
            <a:pPr marL="342900" indent="-342900"/>
            <a:r>
              <a:rPr kumimoji="1" lang="en-US" altLang="zh-CN" sz="1800">
                <a:solidFill>
                  <a:schemeClr val="tx1"/>
                </a:solidFill>
              </a:rPr>
              <a:t>2</a:t>
            </a:r>
            <a:r>
              <a:rPr kumimoji="1" lang="zh-CN" altLang="en-US" sz="1800">
                <a:solidFill>
                  <a:schemeClr val="tx1"/>
                </a:solidFill>
              </a:rPr>
              <a:t>、课程作业</a:t>
            </a:r>
            <a:r>
              <a:rPr kumimoji="1" lang="zh-CN" altLang="en-US" sz="1800">
                <a:solidFill>
                  <a:schemeClr val="tx1"/>
                </a:solidFill>
                <a:latin typeface="黑体" pitchFamily="2" charset="-122"/>
              </a:rPr>
              <a:t>（</a:t>
            </a:r>
            <a:r>
              <a:rPr kumimoji="1" lang="en-US" altLang="zh-CN" sz="1800">
                <a:solidFill>
                  <a:schemeClr val="tx1"/>
                </a:solidFill>
                <a:latin typeface="黑体" pitchFamily="2" charset="-122"/>
              </a:rPr>
              <a:t>60%</a:t>
            </a:r>
            <a:r>
              <a:rPr kumimoji="1" lang="zh-CN" altLang="en-US" sz="1800">
                <a:solidFill>
                  <a:schemeClr val="tx1"/>
                </a:solidFill>
                <a:latin typeface="黑体" pitchFamily="2" charset="-122"/>
              </a:rPr>
              <a:t>）</a:t>
            </a:r>
            <a:r>
              <a:rPr kumimoji="1" lang="zh-CN" altLang="en-US" sz="1800">
                <a:solidFill>
                  <a:schemeClr val="tx1"/>
                </a:solidFill>
              </a:rPr>
              <a:t>：</a:t>
            </a:r>
            <a:r>
              <a:rPr kumimoji="1" lang="zh-CN" altLang="en-US" sz="1800">
                <a:solidFill>
                  <a:srgbClr val="A50021"/>
                </a:solidFill>
              </a:rPr>
              <a:t>本课程每讲都会有一个作业，并进行互评。本课程一共有十二次作业互评，每次作业满分</a:t>
            </a:r>
            <a:r>
              <a:rPr kumimoji="1" lang="en-US" altLang="zh-CN" sz="1800">
                <a:solidFill>
                  <a:srgbClr val="A50021"/>
                </a:solidFill>
              </a:rPr>
              <a:t>5</a:t>
            </a:r>
            <a:r>
              <a:rPr kumimoji="1" lang="zh-CN" altLang="en-US" sz="1800">
                <a:solidFill>
                  <a:srgbClr val="A50021"/>
                </a:solidFill>
              </a:rPr>
              <a:t>分。具体要求参见每次作业说明。</a:t>
            </a:r>
          </a:p>
          <a:p>
            <a:pPr marL="342900" indent="-342900"/>
            <a:r>
              <a:rPr kumimoji="1" lang="en-US" altLang="zh-CN" sz="1800">
                <a:solidFill>
                  <a:schemeClr val="tx1"/>
                </a:solidFill>
              </a:rPr>
              <a:t>3</a:t>
            </a:r>
            <a:r>
              <a:rPr kumimoji="1" lang="zh-CN" altLang="en-US" sz="1800">
                <a:solidFill>
                  <a:schemeClr val="tx1"/>
                </a:solidFill>
              </a:rPr>
              <a:t>、课程项目</a:t>
            </a:r>
            <a:r>
              <a:rPr kumimoji="1" lang="zh-CN" altLang="en-US" sz="1800">
                <a:solidFill>
                  <a:schemeClr val="tx1"/>
                </a:solidFill>
                <a:latin typeface="黑体" pitchFamily="2" charset="-122"/>
              </a:rPr>
              <a:t>（</a:t>
            </a:r>
            <a:r>
              <a:rPr kumimoji="1" lang="en-US" altLang="zh-CN" sz="1800">
                <a:solidFill>
                  <a:schemeClr val="tx1"/>
                </a:solidFill>
                <a:latin typeface="黑体" pitchFamily="2" charset="-122"/>
              </a:rPr>
              <a:t>20%</a:t>
            </a:r>
            <a:r>
              <a:rPr kumimoji="1" lang="zh-CN" altLang="en-US" sz="1800">
                <a:solidFill>
                  <a:schemeClr val="tx1"/>
                </a:solidFill>
                <a:latin typeface="黑体" pitchFamily="2" charset="-122"/>
              </a:rPr>
              <a:t>）：</a:t>
            </a:r>
            <a:r>
              <a:rPr kumimoji="1" lang="zh-CN" altLang="en-US" sz="1800">
                <a:solidFill>
                  <a:srgbClr val="A50021"/>
                </a:solidFill>
              </a:rPr>
              <a:t>课程最后需要提交一个自由选题的大作业，并进行互评。该作业满分</a:t>
            </a:r>
            <a:r>
              <a:rPr kumimoji="1" lang="en-US" altLang="zh-CN" sz="1800">
                <a:solidFill>
                  <a:srgbClr val="A50021"/>
                </a:solidFill>
              </a:rPr>
              <a:t>20</a:t>
            </a:r>
            <a:r>
              <a:rPr kumimoji="1" lang="zh-CN" altLang="en-US" sz="1800">
                <a:solidFill>
                  <a:srgbClr val="A50021"/>
                </a:solidFill>
              </a:rPr>
              <a:t>分。</a:t>
            </a:r>
          </a:p>
          <a:p>
            <a:pPr marL="342900" indent="-342900"/>
            <a:endParaRPr kumimoji="1" lang="zh-CN" altLang="en-US" sz="1800">
              <a:solidFill>
                <a:srgbClr val="FF3333"/>
              </a:solidFill>
              <a:latin typeface="黑体" pitchFamily="2" charset="-122"/>
            </a:endParaRPr>
          </a:p>
          <a:p>
            <a:pPr marL="342900" indent="-342900"/>
            <a:r>
              <a:rPr kumimoji="1" lang="zh-CN" altLang="en-US" sz="1800">
                <a:solidFill>
                  <a:srgbClr val="FF3333"/>
                </a:solidFill>
                <a:latin typeface="黑体" pitchFamily="2" charset="-122"/>
              </a:rPr>
              <a:t>注意：</a:t>
            </a:r>
          </a:p>
          <a:p>
            <a:pPr marL="342900" indent="-342900"/>
            <a:r>
              <a:rPr kumimoji="1" lang="zh-CN" altLang="en-US" sz="1800">
                <a:solidFill>
                  <a:schemeClr val="tx1"/>
                </a:solidFill>
                <a:latin typeface="黑体" pitchFamily="2" charset="-122"/>
              </a:rPr>
              <a:t>    </a:t>
            </a:r>
            <a:r>
              <a:rPr kumimoji="1" lang="zh-CN" altLang="en-US" sz="1800">
                <a:solidFill>
                  <a:srgbClr val="A50021"/>
                </a:solidFill>
              </a:rPr>
              <a:t>作业互评最少个数为</a:t>
            </a:r>
            <a:r>
              <a:rPr kumimoji="1" lang="en-US" altLang="zh-CN" sz="1800">
                <a:solidFill>
                  <a:srgbClr val="A50021"/>
                </a:solidFill>
              </a:rPr>
              <a:t>5</a:t>
            </a:r>
            <a:r>
              <a:rPr kumimoji="1" lang="zh-CN" altLang="en-US" sz="1800">
                <a:solidFill>
                  <a:srgbClr val="A50021"/>
                </a:solidFill>
              </a:rPr>
              <a:t>个。互评完成度的奖惩计分规则为，只有成功提交作业的学生可以参与互评。未参与互评的学生将给予所得分数的</a:t>
            </a:r>
            <a:r>
              <a:rPr kumimoji="1" lang="en-US" altLang="zh-CN" sz="1800">
                <a:solidFill>
                  <a:srgbClr val="A50021"/>
                </a:solidFill>
              </a:rPr>
              <a:t>50%</a:t>
            </a:r>
            <a:r>
              <a:rPr kumimoji="1" lang="zh-CN" altLang="en-US" sz="1800">
                <a:solidFill>
                  <a:srgbClr val="A50021"/>
                </a:solidFill>
              </a:rPr>
              <a:t>，未完成互评任务的学生将给予所得分数的</a:t>
            </a:r>
            <a:r>
              <a:rPr kumimoji="1" lang="en-US" altLang="zh-CN" sz="1800">
                <a:solidFill>
                  <a:srgbClr val="A50021"/>
                </a:solidFill>
              </a:rPr>
              <a:t>80%</a:t>
            </a:r>
            <a:r>
              <a:rPr kumimoji="1" lang="zh-CN" altLang="en-US" sz="1800">
                <a:solidFill>
                  <a:srgbClr val="A50021"/>
                </a:solidFill>
              </a:rPr>
              <a:t>， 全部完成互评任务的学生将给予所得分数的 </a:t>
            </a:r>
            <a:r>
              <a:rPr kumimoji="1" lang="en-US" altLang="zh-CN" sz="1800">
                <a:solidFill>
                  <a:srgbClr val="A50021"/>
                </a:solidFill>
              </a:rPr>
              <a:t>100%</a:t>
            </a:r>
            <a:r>
              <a:rPr kumimoji="1" lang="zh-CN" altLang="en-US" sz="1800">
                <a:solidFill>
                  <a:srgbClr val="A50021"/>
                </a:solidFill>
              </a:rPr>
              <a:t>。 系统默认互评下的学生作业成绩，取其被评成绩的平均值。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33413" y="1235075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en-US" altLang="zh-CN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44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 sz="1800" dirty="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572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87513" y="245427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65542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Android</a:t>
            </a:r>
            <a:r>
              <a:rPr lang="zh-CN" altLang="en-US" smtClean="0"/>
              <a:t>平台简介</a:t>
            </a:r>
          </a:p>
        </p:txBody>
      </p:sp>
      <p:sp>
        <p:nvSpPr>
          <p:cNvPr id="20493" name="Rectangle 13"/>
          <p:cNvSpPr>
            <a:spLocks/>
          </p:cNvSpPr>
          <p:nvPr/>
        </p:nvSpPr>
        <p:spPr bwMode="auto">
          <a:xfrm>
            <a:off x="468313" y="2355850"/>
            <a:ext cx="4032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开放性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丰富的硬件选择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kumimoji="1" lang="zh-CN" altLang="zh-CN" sz="2400">
                <a:solidFill>
                  <a:schemeClr val="tx1"/>
                </a:solidFill>
                <a:latin typeface="黑体" pitchFamily="2" charset="-122"/>
              </a:rPr>
              <a:t>开发商不受任何限制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kumimoji="1" lang="zh-CN" altLang="zh-CN" sz="2400">
                <a:solidFill>
                  <a:schemeClr val="tx1"/>
                </a:solidFill>
                <a:latin typeface="黑体" pitchFamily="2" charset="-122"/>
              </a:rPr>
              <a:t>无缝集成互联网服务</a:t>
            </a:r>
          </a:p>
        </p:txBody>
      </p:sp>
      <p:sp>
        <p:nvSpPr>
          <p:cNvPr id="19459" name="Rectangle 13"/>
          <p:cNvSpPr>
            <a:spLocks/>
          </p:cNvSpPr>
          <p:nvPr/>
        </p:nvSpPr>
        <p:spPr bwMode="auto">
          <a:xfrm>
            <a:off x="395288" y="627063"/>
            <a:ext cx="7777162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45000"/>
              </a:spcBef>
              <a:buClr>
                <a:srgbClr val="996633"/>
              </a:buClr>
              <a:buFont typeface="Arial" charset="0"/>
              <a:buChar char="•"/>
            </a:pPr>
            <a:r>
              <a:rPr kumimoji="1" lang="en-US" altLang="zh-CN" sz="2800">
                <a:solidFill>
                  <a:schemeClr val="tx1"/>
                </a:solidFill>
                <a:latin typeface="黑体" pitchFamily="2" charset="-122"/>
              </a:rPr>
              <a:t>Android</a:t>
            </a:r>
            <a:r>
              <a:rPr kumimoji="1" lang="zh-CN" altLang="en-US" sz="2800">
                <a:solidFill>
                  <a:schemeClr val="tx1"/>
                </a:solidFill>
                <a:latin typeface="黑体" pitchFamily="2" charset="-122"/>
              </a:rPr>
              <a:t>由谷歌和开放手机联盟共同创建的一款针对手机的开源软件工具包</a:t>
            </a:r>
          </a:p>
        </p:txBody>
      </p:sp>
      <p:sp>
        <p:nvSpPr>
          <p:cNvPr id="6" name="Rectangle 13"/>
          <p:cNvSpPr>
            <a:spLocks/>
          </p:cNvSpPr>
          <p:nvPr/>
        </p:nvSpPr>
        <p:spPr bwMode="auto">
          <a:xfrm>
            <a:off x="395288" y="1708150"/>
            <a:ext cx="562768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45000"/>
              </a:spcBef>
              <a:buClr>
                <a:srgbClr val="996633"/>
              </a:buClr>
              <a:buFont typeface="Arial" charset="0"/>
              <a:buChar char="•"/>
            </a:pPr>
            <a:r>
              <a:rPr kumimoji="1" lang="zh-CN" altLang="en-US" sz="2800">
                <a:solidFill>
                  <a:schemeClr val="tx1"/>
                </a:solidFill>
                <a:latin typeface="黑体" pitchFamily="2" charset="-122"/>
              </a:rPr>
              <a:t>主要特色</a:t>
            </a:r>
          </a:p>
        </p:txBody>
      </p:sp>
      <p:pic>
        <p:nvPicPr>
          <p:cNvPr id="194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0063" y="1203325"/>
            <a:ext cx="33051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Android</a:t>
            </a:r>
            <a:r>
              <a:rPr lang="zh-CN" altLang="en-US" smtClean="0"/>
              <a:t>版本变化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15566"/>
            <a:ext cx="6134632" cy="3543607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33413" y="1235075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en-US" altLang="zh-CN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 Inventor</a:t>
            </a: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44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 sz="1800" dirty="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572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87513" y="245427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21509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144463" y="1851025"/>
            <a:ext cx="3297237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爱玩</a:t>
            </a:r>
            <a:r>
              <a:rPr lang="en-US" altLang="zh-CN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800" dirty="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572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309563" y="353377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17412" name="图片 1"/>
          <p:cNvPicPr>
            <a:picLocks noChangeAspect="1"/>
          </p:cNvPicPr>
          <p:nvPr/>
        </p:nvPicPr>
        <p:blipFill>
          <a:blip r:embed="rId2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309563" y="2716213"/>
            <a:ext cx="6264275" cy="6048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</a:t>
            </a:r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，助力创意实现！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484438" y="1871663"/>
            <a:ext cx="3297237" cy="7604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想开发</a:t>
            </a:r>
            <a:r>
              <a:rPr lang="en-US" altLang="zh-CN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800" dirty="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103426" name="Picture 2" descr="https://ss0.bdstatic.com/70cFvHSh_Q1YnxGkpoWK1HF6hhy/it/u=1974698584,1571250398&amp;fm=116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0" y="481013"/>
            <a:ext cx="20955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273175" y="915988"/>
            <a:ext cx="3298825" cy="7604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移动互联网时代！</a:t>
            </a:r>
            <a:endParaRPr lang="zh-CN" altLang="en-US" sz="18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6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6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6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  <p:bldP spid="266253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App Inventor</a:t>
            </a:r>
            <a:r>
              <a:rPr lang="zh-CN" altLang="en-US" smtClean="0"/>
              <a:t>简介</a:t>
            </a:r>
          </a:p>
        </p:txBody>
      </p:sp>
      <p:sp>
        <p:nvSpPr>
          <p:cNvPr id="333828" name="Rectangle 4"/>
          <p:cNvSpPr>
            <a:spLocks/>
          </p:cNvSpPr>
          <p:nvPr/>
        </p:nvSpPr>
        <p:spPr bwMode="auto">
          <a:xfrm>
            <a:off x="457200" y="735013"/>
            <a:ext cx="8218488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45000"/>
              </a:spcBef>
              <a:buClr>
                <a:srgbClr val="996633"/>
              </a:buClr>
              <a:buFont typeface="Arial" charset="0"/>
              <a:buChar char="•"/>
            </a:pP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App Inventor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是由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Google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公司开发的一款在线开放的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Android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编程工具软件，通过图形化积木式的拖放组件来完成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Apps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开发</a:t>
            </a:r>
          </a:p>
          <a:p>
            <a:pPr marL="342900" indent="-342900" eaLnBrk="0" hangingPunct="0">
              <a:spcBef>
                <a:spcPct val="45000"/>
              </a:spcBef>
              <a:buClr>
                <a:srgbClr val="996633"/>
              </a:buClr>
              <a:buFont typeface="Arial" charset="0"/>
              <a:buChar char="•"/>
            </a:pP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App Inventor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在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2012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年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1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月移交给麻省理工学院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MIT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的行动学习中心，并由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MIT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发布使用，目前已经发布了第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2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版本</a:t>
            </a:r>
            <a:r>
              <a:rPr kumimoji="1" lang="zh-CN" altLang="en-US" sz="280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 </a:t>
            </a:r>
            <a:endParaRPr kumimoji="1" lang="zh-CN" altLang="en-US" sz="2400">
              <a:solidFill>
                <a:schemeClr val="tx1"/>
              </a:solidFill>
              <a:latin typeface="黑体" pitchFamily="2" charset="-122"/>
            </a:endParaRPr>
          </a:p>
        </p:txBody>
      </p:sp>
      <p:pic>
        <p:nvPicPr>
          <p:cNvPr id="22531" name="Picture 5"/>
          <p:cNvPicPr>
            <a:picLocks noChangeAspect="1" noChangeArrowheads="1"/>
          </p:cNvPicPr>
          <p:nvPr/>
        </p:nvPicPr>
        <p:blipFill>
          <a:blip r:embed="rId2"/>
          <a:srcRect l="14293" t="11145" r="15280" b="2914"/>
          <a:stretch>
            <a:fillRect/>
          </a:stretch>
        </p:blipFill>
        <p:spPr bwMode="auto">
          <a:xfrm>
            <a:off x="611188" y="2932113"/>
            <a:ext cx="3168650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3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App Inventor</a:t>
            </a:r>
            <a:r>
              <a:rPr lang="zh-CN" altLang="en-US" smtClean="0"/>
              <a:t>特点</a:t>
            </a:r>
          </a:p>
        </p:txBody>
      </p:sp>
      <p:sp>
        <p:nvSpPr>
          <p:cNvPr id="334852" name="Rectangle 4"/>
          <p:cNvSpPr>
            <a:spLocks/>
          </p:cNvSpPr>
          <p:nvPr/>
        </p:nvSpPr>
        <p:spPr bwMode="auto">
          <a:xfrm>
            <a:off x="457200" y="735013"/>
            <a:ext cx="8218488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000">
                <a:solidFill>
                  <a:srgbClr val="A50021"/>
                </a:solidFill>
                <a:latin typeface="黑体" pitchFamily="2" charset="-122"/>
              </a:rPr>
              <a:t>开发环境搭建简单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。采用浏览器</a:t>
            </a:r>
            <a:r>
              <a:rPr kumimoji="1" lang="en-US" altLang="zh-CN" sz="2000">
                <a:solidFill>
                  <a:schemeClr val="tx1"/>
                </a:solidFill>
                <a:latin typeface="黑体" pitchFamily="2" charset="-122"/>
              </a:rPr>
              <a:t>+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云服务模式，无需复杂软件安装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000">
                <a:solidFill>
                  <a:srgbClr val="A50021"/>
                </a:solidFill>
                <a:latin typeface="黑体" pitchFamily="2" charset="-122"/>
              </a:rPr>
              <a:t>开发过程简单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。手机</a:t>
            </a:r>
            <a:r>
              <a:rPr kumimoji="1" lang="en-US" altLang="zh-CN" sz="2000">
                <a:solidFill>
                  <a:schemeClr val="tx1"/>
                </a:solidFill>
                <a:latin typeface="黑体" pitchFamily="2" charset="-122"/>
              </a:rPr>
              <a:t>App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的界面设计和行为开发都可以通过可视化的拖放拼接组件来完成，无需关注复杂的语法规则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000">
                <a:solidFill>
                  <a:srgbClr val="A50021"/>
                </a:solidFill>
                <a:latin typeface="黑体" pitchFamily="2" charset="-122"/>
              </a:rPr>
              <a:t>组件模块丰富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。</a:t>
            </a:r>
            <a:r>
              <a:rPr kumimoji="1" lang="en-US" altLang="zh-CN" sz="2000">
                <a:solidFill>
                  <a:schemeClr val="tx1"/>
                </a:solidFill>
                <a:latin typeface="黑体" pitchFamily="2" charset="-122"/>
              </a:rPr>
              <a:t>App Inventor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已经预先设置好了不同类型的组件模块，如多媒体类、传感器类，甚者乐高机器人组件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000">
                <a:solidFill>
                  <a:srgbClr val="A50021"/>
                </a:solidFill>
                <a:latin typeface="黑体" pitchFamily="2" charset="-122"/>
              </a:rPr>
              <a:t>方便多台机器交叉开发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。所有开发代码储存在云端服务器上，方便开发者在任何一台机器上进行开发，并且保证了源代码的一致性和安全性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000">
                <a:solidFill>
                  <a:srgbClr val="A50021"/>
                </a:solidFill>
                <a:latin typeface="黑体" pitchFamily="2" charset="-122"/>
              </a:rPr>
              <a:t>支持即时调试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。提供了强大的调试功能，调试中代码的变更会自动同步到进行调试的手机或者模拟器中，无需重装应用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4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4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4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4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4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4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4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4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4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App Inventor</a:t>
            </a:r>
            <a:r>
              <a:rPr lang="zh-CN" altLang="en-US" smtClean="0"/>
              <a:t>开发环境</a:t>
            </a:r>
          </a:p>
        </p:txBody>
      </p:sp>
      <p:sp>
        <p:nvSpPr>
          <p:cNvPr id="24578" name="Rectangle 4"/>
          <p:cNvSpPr>
            <a:spLocks/>
          </p:cNvSpPr>
          <p:nvPr/>
        </p:nvSpPr>
        <p:spPr bwMode="auto">
          <a:xfrm>
            <a:off x="457200" y="735013"/>
            <a:ext cx="81470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App Inventor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三大作业模块</a:t>
            </a:r>
            <a:endParaRPr kumimoji="1" lang="en-US" altLang="zh-CN" sz="2400">
              <a:solidFill>
                <a:schemeClr val="tx1"/>
              </a:solidFill>
              <a:latin typeface="黑体" pitchFamily="2" charset="-122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kumimoji="1" lang="zh-CN" altLang="en-US" sz="2000">
                <a:solidFill>
                  <a:srgbClr val="A50021"/>
                </a:solidFill>
                <a:latin typeface="黑体" pitchFamily="2" charset="-122"/>
              </a:rPr>
              <a:t>设计</a:t>
            </a:r>
            <a:r>
              <a:rPr kumimoji="1" lang="en-US" altLang="zh-CN" sz="2000">
                <a:solidFill>
                  <a:srgbClr val="A50021"/>
                </a:solidFill>
                <a:latin typeface="黑体" pitchFamily="2" charset="-122"/>
              </a:rPr>
              <a:t>器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：主要作用是案例设定，元件布局与元件属性设定；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kumimoji="1" lang="zh-CN" altLang="en-US" sz="2000">
                <a:solidFill>
                  <a:srgbClr val="A50021"/>
                </a:solidFill>
                <a:latin typeface="黑体" pitchFamily="2" charset="-122"/>
              </a:rPr>
              <a:t>图块编辑器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：主要作用是通过拼图作业模式进行程序的接合，同时可以操作不同属性的定义元件、控制元件和逻辑元件等来进行“程序设计”</a:t>
            </a:r>
            <a:r>
              <a:rPr kumimoji="1" lang="en-US" altLang="zh-CN" sz="2000">
                <a:solidFill>
                  <a:schemeClr val="tx1"/>
                </a:solidFill>
                <a:latin typeface="黑体" pitchFamily="2" charset="-122"/>
              </a:rPr>
              <a:t>(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当然不用写传统代码</a:t>
            </a:r>
            <a:r>
              <a:rPr kumimoji="1" lang="en-US" altLang="zh-CN" sz="2000">
                <a:solidFill>
                  <a:schemeClr val="tx1"/>
                </a:solidFill>
                <a:latin typeface="黑体" pitchFamily="2" charset="-122"/>
              </a:rPr>
              <a:t>)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；</a:t>
            </a:r>
            <a:endParaRPr kumimoji="1" lang="en-US" altLang="zh-CN" sz="2000">
              <a:solidFill>
                <a:schemeClr val="tx1"/>
              </a:solidFill>
              <a:latin typeface="黑体" pitchFamily="2" charset="-122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kumimoji="1" lang="zh-CN" altLang="en-US" sz="2000">
                <a:solidFill>
                  <a:srgbClr val="A50021"/>
                </a:solidFill>
                <a:latin typeface="黑体" pitchFamily="2" charset="-122"/>
              </a:rPr>
              <a:t>模拟器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：在没有</a:t>
            </a:r>
            <a:r>
              <a:rPr kumimoji="1" lang="en-US" altLang="zh-CN" sz="2000">
                <a:solidFill>
                  <a:schemeClr val="tx1"/>
                </a:solidFill>
                <a:latin typeface="黑体" pitchFamily="2" charset="-122"/>
              </a:rPr>
              <a:t>Android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设备前，可用模拟器来进行案例测试，但模拟器在部分功能方面无法提供测试（如重力传感器等）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设计器 </a:t>
            </a:r>
            <a:r>
              <a:rPr lang="en-US" altLang="zh-CN" smtClean="0"/>
              <a:t>Designer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771525"/>
            <a:ext cx="6119813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块编辑器 </a:t>
            </a:r>
            <a:r>
              <a:rPr lang="en-US" altLang="zh-CN" smtClean="0"/>
              <a:t>Blocks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842963"/>
            <a:ext cx="60737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采用模拟器进行运行调试</a:t>
            </a:r>
            <a:endParaRPr lang="en-US" altLang="zh-CN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924050"/>
            <a:ext cx="363855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9338" y="971550"/>
            <a:ext cx="3368675" cy="332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App Inventor</a:t>
            </a:r>
            <a:r>
              <a:rPr lang="zh-CN" altLang="zh-CN" smtClean="0"/>
              <a:t>开发</a:t>
            </a:r>
            <a:r>
              <a:rPr lang="en-US" altLang="zh-CN" smtClean="0"/>
              <a:t>App</a:t>
            </a:r>
            <a:r>
              <a:rPr lang="zh-CN" altLang="zh-CN" smtClean="0"/>
              <a:t>过程</a:t>
            </a:r>
            <a:endParaRPr lang="en-US" altLang="zh-CN" smtClean="0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2867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" y="915988"/>
            <a:ext cx="4741863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33413" y="1235075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en-US" altLang="zh-CN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 Inventor</a:t>
            </a: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en-US" altLang="zh-CN" sz="44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 sz="1800" dirty="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572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87513" y="245427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29701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App Inventor</a:t>
            </a:r>
            <a:r>
              <a:rPr lang="zh-CN" altLang="en-US" smtClean="0"/>
              <a:t>开发环境使用过程</a:t>
            </a:r>
            <a:endParaRPr lang="en-US" altLang="zh-CN" smtClean="0"/>
          </a:p>
        </p:txBody>
      </p:sp>
      <p:sp>
        <p:nvSpPr>
          <p:cNvPr id="338949" name="矩形 3"/>
          <p:cNvSpPr>
            <a:spLocks noChangeArrowheads="1"/>
          </p:cNvSpPr>
          <p:nvPr/>
        </p:nvSpPr>
        <p:spPr bwMode="auto">
          <a:xfrm>
            <a:off x="3203575" y="1114425"/>
            <a:ext cx="2736850" cy="323850"/>
          </a:xfrm>
          <a:prstGeom prst="rect">
            <a:avLst/>
          </a:prstGeom>
          <a:solidFill>
            <a:srgbClr val="0083E6"/>
          </a:solidFill>
          <a:ln w="25400">
            <a:solidFill>
              <a:srgbClr val="89A4A7"/>
            </a:solidFill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buFont typeface="Arial" charset="0"/>
              <a:buNone/>
              <a:defRPr/>
            </a:pPr>
            <a:r>
              <a:rPr lang="en-US" altLang="zh-CN" sz="1800" dirty="0">
                <a:solidFill>
                  <a:srgbClr val="FFFFFF"/>
                </a:solidFill>
                <a:ea typeface="楷体_GB2312" pitchFamily="49" charset="-122"/>
              </a:rPr>
              <a:t>1. </a:t>
            </a:r>
            <a:r>
              <a:rPr lang="zh-CN" altLang="en-US" sz="1800" dirty="0">
                <a:solidFill>
                  <a:srgbClr val="FFFFFF"/>
                </a:solidFill>
                <a:ea typeface="楷体_GB2312" pitchFamily="49" charset="-122"/>
              </a:rPr>
              <a:t>拥有</a:t>
            </a:r>
            <a:r>
              <a:rPr lang="en-US" altLang="zh-CN" sz="1800" dirty="0">
                <a:solidFill>
                  <a:srgbClr val="FFFFFF"/>
                </a:solidFill>
                <a:ea typeface="楷体_GB2312" pitchFamily="49" charset="-122"/>
              </a:rPr>
              <a:t>Gmail</a:t>
            </a:r>
            <a:r>
              <a:rPr lang="zh-CN" altLang="en-US" sz="1800" dirty="0">
                <a:solidFill>
                  <a:srgbClr val="FFFFFF"/>
                </a:solidFill>
                <a:ea typeface="楷体_GB2312" pitchFamily="49" charset="-122"/>
              </a:rPr>
              <a:t>邮箱账号</a:t>
            </a:r>
          </a:p>
        </p:txBody>
      </p:sp>
      <p:sp>
        <p:nvSpPr>
          <p:cNvPr id="338950" name="矩形 5"/>
          <p:cNvSpPr>
            <a:spLocks noChangeArrowheads="1"/>
          </p:cNvSpPr>
          <p:nvPr/>
        </p:nvSpPr>
        <p:spPr bwMode="auto">
          <a:xfrm>
            <a:off x="468313" y="3652838"/>
            <a:ext cx="2736850" cy="323850"/>
          </a:xfrm>
          <a:prstGeom prst="rect">
            <a:avLst/>
          </a:prstGeom>
          <a:solidFill>
            <a:srgbClr val="0083E6"/>
          </a:solidFill>
          <a:ln w="25400">
            <a:solidFill>
              <a:srgbClr val="89A4A7"/>
            </a:solidFill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buFont typeface="Arial" charset="0"/>
              <a:buNone/>
              <a:defRPr/>
            </a:pPr>
            <a:r>
              <a:rPr lang="en-US" altLang="zh-CN" sz="1800">
                <a:solidFill>
                  <a:srgbClr val="FFFFFF"/>
                </a:solidFill>
                <a:ea typeface="楷体_GB2312" pitchFamily="49" charset="-122"/>
              </a:rPr>
              <a:t>4a. </a:t>
            </a:r>
            <a:r>
              <a:rPr lang="zh-CN" altLang="en-US" sz="1800">
                <a:solidFill>
                  <a:srgbClr val="FFFFFF"/>
                </a:solidFill>
                <a:ea typeface="楷体_GB2312" pitchFamily="49" charset="-122"/>
              </a:rPr>
              <a:t>连接</a:t>
            </a:r>
            <a:r>
              <a:rPr lang="en-US" altLang="zh-CN" sz="1800">
                <a:solidFill>
                  <a:srgbClr val="FFFFFF"/>
                </a:solidFill>
                <a:ea typeface="楷体_GB2312" pitchFamily="49" charset="-122"/>
              </a:rPr>
              <a:t>Android</a:t>
            </a:r>
            <a:r>
              <a:rPr lang="zh-CN" altLang="en-US" sz="1800">
                <a:solidFill>
                  <a:srgbClr val="FFFFFF"/>
                </a:solidFill>
                <a:ea typeface="楷体_GB2312" pitchFamily="49" charset="-122"/>
              </a:rPr>
              <a:t>设备</a:t>
            </a:r>
          </a:p>
        </p:txBody>
      </p:sp>
      <p:sp>
        <p:nvSpPr>
          <p:cNvPr id="338951" name="矩形 6"/>
          <p:cNvSpPr>
            <a:spLocks noChangeArrowheads="1"/>
          </p:cNvSpPr>
          <p:nvPr/>
        </p:nvSpPr>
        <p:spPr bwMode="auto">
          <a:xfrm>
            <a:off x="2987675" y="1779588"/>
            <a:ext cx="3168650" cy="466725"/>
          </a:xfrm>
          <a:prstGeom prst="rect">
            <a:avLst/>
          </a:prstGeom>
          <a:solidFill>
            <a:srgbClr val="0083E6"/>
          </a:solidFill>
          <a:ln w="25400">
            <a:solidFill>
              <a:srgbClr val="89A4A7"/>
            </a:solidFill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buFont typeface="Arial" charset="0"/>
              <a:buNone/>
              <a:defRPr/>
            </a:pPr>
            <a:r>
              <a:rPr lang="en-US" altLang="zh-CN" sz="1800" dirty="0">
                <a:solidFill>
                  <a:srgbClr val="FFFFFF"/>
                </a:solidFill>
                <a:ea typeface="楷体_GB2312" pitchFamily="49" charset="-122"/>
              </a:rPr>
              <a:t>2. </a:t>
            </a:r>
            <a:r>
              <a:rPr lang="zh-CN" altLang="en-US" sz="1800" dirty="0">
                <a:solidFill>
                  <a:srgbClr val="FFFFFF"/>
                </a:solidFill>
                <a:ea typeface="楷体_GB2312" pitchFamily="49" charset="-122"/>
              </a:rPr>
              <a:t>访问</a:t>
            </a:r>
            <a:r>
              <a:rPr lang="en-US" altLang="zh-CN" sz="1800" dirty="0">
                <a:solidFill>
                  <a:srgbClr val="FFFFFF"/>
                </a:solidFill>
                <a:ea typeface="楷体_GB2312" pitchFamily="49" charset="-122"/>
              </a:rPr>
              <a:t>App Inventor</a:t>
            </a:r>
            <a:r>
              <a:rPr lang="zh-CN" altLang="en-US" sz="1800" dirty="0">
                <a:solidFill>
                  <a:srgbClr val="FFFFFF"/>
                </a:solidFill>
                <a:ea typeface="楷体_GB2312" pitchFamily="49" charset="-122"/>
              </a:rPr>
              <a:t>开发网页进行开发</a:t>
            </a:r>
          </a:p>
        </p:txBody>
      </p:sp>
      <p:sp>
        <p:nvSpPr>
          <p:cNvPr id="338952" name="矩形 7"/>
          <p:cNvSpPr>
            <a:spLocks noChangeArrowheads="1"/>
          </p:cNvSpPr>
          <p:nvPr/>
        </p:nvSpPr>
        <p:spPr bwMode="auto">
          <a:xfrm>
            <a:off x="6013450" y="3544888"/>
            <a:ext cx="2735263" cy="323850"/>
          </a:xfrm>
          <a:prstGeom prst="rect">
            <a:avLst/>
          </a:prstGeom>
          <a:solidFill>
            <a:srgbClr val="0083E6"/>
          </a:solidFill>
          <a:ln w="25400">
            <a:solidFill>
              <a:srgbClr val="89A4A7"/>
            </a:solidFill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buFont typeface="Arial" charset="0"/>
              <a:buNone/>
              <a:defRPr/>
            </a:pPr>
            <a:r>
              <a:rPr lang="en-US" altLang="zh-CN" sz="1800">
                <a:solidFill>
                  <a:srgbClr val="FFFFFF"/>
                </a:solidFill>
                <a:ea typeface="楷体_GB2312" pitchFamily="49" charset="-122"/>
              </a:rPr>
              <a:t>4b. </a:t>
            </a:r>
            <a:r>
              <a:rPr lang="zh-CN" altLang="en-US" sz="1800">
                <a:solidFill>
                  <a:srgbClr val="FFFFFF"/>
                </a:solidFill>
                <a:ea typeface="楷体_GB2312" pitchFamily="49" charset="-122"/>
              </a:rPr>
              <a:t>连接模拟器</a:t>
            </a:r>
          </a:p>
        </p:txBody>
      </p:sp>
      <p:cxnSp>
        <p:nvCxnSpPr>
          <p:cNvPr id="30726" name="直接箭头连接符 2"/>
          <p:cNvCxnSpPr>
            <a:cxnSpLocks noChangeShapeType="1"/>
            <a:stCxn id="338949" idx="2"/>
            <a:endCxn id="338951" idx="0"/>
          </p:cNvCxnSpPr>
          <p:nvPr/>
        </p:nvCxnSpPr>
        <p:spPr bwMode="auto">
          <a:xfrm>
            <a:off x="4572000" y="1450975"/>
            <a:ext cx="0" cy="315913"/>
          </a:xfrm>
          <a:prstGeom prst="straightConnector1">
            <a:avLst/>
          </a:prstGeom>
          <a:noFill/>
          <a:ln w="47625">
            <a:solidFill>
              <a:srgbClr val="0033CC"/>
            </a:solidFill>
            <a:round/>
            <a:headEnd/>
            <a:tailEnd type="arrow" w="med" len="med"/>
          </a:ln>
        </p:spPr>
      </p:cxnSp>
      <p:cxnSp>
        <p:nvCxnSpPr>
          <p:cNvPr id="30727" name="直接箭头连接符 10"/>
          <p:cNvCxnSpPr>
            <a:cxnSpLocks noChangeShapeType="1"/>
          </p:cNvCxnSpPr>
          <p:nvPr/>
        </p:nvCxnSpPr>
        <p:spPr bwMode="auto">
          <a:xfrm>
            <a:off x="1762125" y="3165475"/>
            <a:ext cx="0" cy="433388"/>
          </a:xfrm>
          <a:prstGeom prst="straightConnector1">
            <a:avLst/>
          </a:prstGeom>
          <a:noFill/>
          <a:ln w="47625">
            <a:solidFill>
              <a:srgbClr val="0033CC"/>
            </a:solidFill>
            <a:round/>
            <a:headEnd/>
            <a:tailEnd type="arrow" w="med" len="med"/>
          </a:ln>
        </p:spPr>
      </p:cxnSp>
      <p:cxnSp>
        <p:nvCxnSpPr>
          <p:cNvPr id="30728" name="直接箭头连接符 13"/>
          <p:cNvCxnSpPr>
            <a:cxnSpLocks noChangeShapeType="1"/>
          </p:cNvCxnSpPr>
          <p:nvPr/>
        </p:nvCxnSpPr>
        <p:spPr bwMode="auto">
          <a:xfrm flipH="1">
            <a:off x="1836738" y="2247900"/>
            <a:ext cx="2735262" cy="541338"/>
          </a:xfrm>
          <a:prstGeom prst="straightConnector1">
            <a:avLst/>
          </a:prstGeom>
          <a:noFill/>
          <a:ln w="47625">
            <a:solidFill>
              <a:srgbClr val="0033CC"/>
            </a:solidFill>
            <a:round/>
            <a:headEnd/>
            <a:tailEnd type="arrow" w="med" len="med"/>
          </a:ln>
        </p:spPr>
      </p:cxnSp>
      <p:cxnSp>
        <p:nvCxnSpPr>
          <p:cNvPr id="30729" name="直接箭头连接符 16"/>
          <p:cNvCxnSpPr>
            <a:cxnSpLocks noChangeShapeType="1"/>
          </p:cNvCxnSpPr>
          <p:nvPr/>
        </p:nvCxnSpPr>
        <p:spPr bwMode="auto">
          <a:xfrm>
            <a:off x="4572000" y="2247900"/>
            <a:ext cx="2808288" cy="541338"/>
          </a:xfrm>
          <a:prstGeom prst="straightConnector1">
            <a:avLst/>
          </a:prstGeom>
          <a:noFill/>
          <a:ln w="47625">
            <a:solidFill>
              <a:srgbClr val="0033CC"/>
            </a:solidFill>
            <a:round/>
            <a:headEnd/>
            <a:tailEnd type="arrow" w="med" len="med"/>
          </a:ln>
        </p:spPr>
      </p:cxnSp>
      <p:sp>
        <p:nvSpPr>
          <p:cNvPr id="30730" name="椭圆 17"/>
          <p:cNvSpPr>
            <a:spLocks noChangeArrowheads="1"/>
          </p:cNvSpPr>
          <p:nvPr/>
        </p:nvSpPr>
        <p:spPr bwMode="auto">
          <a:xfrm>
            <a:off x="3779838" y="3436938"/>
            <a:ext cx="1800225" cy="538162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89A4A7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endParaRPr lang="zh-CN" altLang="en-US" sz="1800">
              <a:latin typeface="Arial" charset="0"/>
              <a:ea typeface="楷体_GB2312" pitchFamily="49" charset="-122"/>
            </a:endParaRPr>
          </a:p>
        </p:txBody>
      </p:sp>
      <p:sp>
        <p:nvSpPr>
          <p:cNvPr id="30731" name="TextBox 18"/>
          <p:cNvSpPr txBox="1">
            <a:spLocks noChangeArrowheads="1"/>
          </p:cNvSpPr>
          <p:nvPr/>
        </p:nvSpPr>
        <p:spPr bwMode="auto">
          <a:xfrm>
            <a:off x="4140200" y="3544888"/>
            <a:ext cx="1152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400">
                <a:solidFill>
                  <a:srgbClr val="FF0000"/>
                </a:solidFill>
                <a:latin typeface="Arial" charset="0"/>
                <a:ea typeface="宋体" charset="-122"/>
              </a:rPr>
              <a:t>二选一</a:t>
            </a:r>
          </a:p>
        </p:txBody>
      </p:sp>
      <p:sp>
        <p:nvSpPr>
          <p:cNvPr id="338959" name="矩形 4"/>
          <p:cNvSpPr>
            <a:spLocks noChangeArrowheads="1"/>
          </p:cNvSpPr>
          <p:nvPr/>
        </p:nvSpPr>
        <p:spPr bwMode="auto">
          <a:xfrm>
            <a:off x="395288" y="2841625"/>
            <a:ext cx="2736850" cy="323850"/>
          </a:xfrm>
          <a:prstGeom prst="rect">
            <a:avLst/>
          </a:prstGeom>
          <a:solidFill>
            <a:srgbClr val="0083E6"/>
          </a:solidFill>
          <a:ln w="25400">
            <a:solidFill>
              <a:srgbClr val="89A4A7"/>
            </a:solidFill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buFont typeface="Arial" charset="0"/>
              <a:buNone/>
              <a:defRPr/>
            </a:pPr>
            <a:r>
              <a:rPr lang="en-US" altLang="zh-CN" sz="1800">
                <a:solidFill>
                  <a:srgbClr val="FFFFFF"/>
                </a:solidFill>
                <a:ea typeface="楷体_GB2312" pitchFamily="49" charset="-122"/>
              </a:rPr>
              <a:t>3</a:t>
            </a:r>
            <a:r>
              <a:rPr lang="zh-CN" altLang="en-US" sz="1800">
                <a:solidFill>
                  <a:srgbClr val="FFFFFF"/>
                </a:solidFill>
                <a:ea typeface="楷体_GB2312" pitchFamily="49" charset="-122"/>
              </a:rPr>
              <a:t>a</a:t>
            </a:r>
            <a:r>
              <a:rPr lang="en-US" altLang="zh-CN" sz="1800">
                <a:solidFill>
                  <a:srgbClr val="FFFFFF"/>
                </a:solidFill>
                <a:ea typeface="楷体_GB2312" pitchFamily="49" charset="-122"/>
              </a:rPr>
              <a:t>. </a:t>
            </a:r>
            <a:r>
              <a:rPr lang="zh-CN" altLang="en-US" sz="1800">
                <a:solidFill>
                  <a:srgbClr val="FFFFFF"/>
                </a:solidFill>
                <a:ea typeface="楷体_GB2312" pitchFamily="49" charset="-122"/>
              </a:rPr>
              <a:t>安装Companion</a:t>
            </a:r>
          </a:p>
        </p:txBody>
      </p:sp>
      <p:cxnSp>
        <p:nvCxnSpPr>
          <p:cNvPr id="30733" name="直接箭头连接符 10"/>
          <p:cNvCxnSpPr>
            <a:cxnSpLocks noChangeShapeType="1"/>
          </p:cNvCxnSpPr>
          <p:nvPr/>
        </p:nvCxnSpPr>
        <p:spPr bwMode="auto">
          <a:xfrm>
            <a:off x="7378700" y="3113088"/>
            <a:ext cx="0" cy="431800"/>
          </a:xfrm>
          <a:prstGeom prst="straightConnector1">
            <a:avLst/>
          </a:prstGeom>
          <a:noFill/>
          <a:ln w="47625">
            <a:solidFill>
              <a:srgbClr val="0033CC"/>
            </a:solidFill>
            <a:miter lim="800000"/>
            <a:headEnd/>
            <a:tailEnd type="arrow" w="med" len="med"/>
          </a:ln>
        </p:spPr>
      </p:cxnSp>
      <p:sp>
        <p:nvSpPr>
          <p:cNvPr id="338961" name="矩形 4"/>
          <p:cNvSpPr>
            <a:spLocks noChangeArrowheads="1"/>
          </p:cNvSpPr>
          <p:nvPr/>
        </p:nvSpPr>
        <p:spPr bwMode="auto">
          <a:xfrm>
            <a:off x="5795963" y="2787650"/>
            <a:ext cx="3168650" cy="323850"/>
          </a:xfrm>
          <a:prstGeom prst="rect">
            <a:avLst/>
          </a:prstGeom>
          <a:solidFill>
            <a:srgbClr val="0083E6"/>
          </a:solidFill>
          <a:ln w="25400">
            <a:solidFill>
              <a:srgbClr val="89A4A7"/>
            </a:solidFill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buFont typeface="Arial" charset="0"/>
              <a:buNone/>
              <a:defRPr/>
            </a:pPr>
            <a:r>
              <a:rPr lang="en-US" altLang="zh-CN" sz="1800">
                <a:solidFill>
                  <a:srgbClr val="FFFFFF"/>
                </a:solidFill>
                <a:ea typeface="楷体_GB2312" pitchFamily="49" charset="-122"/>
              </a:rPr>
              <a:t>3</a:t>
            </a:r>
            <a:r>
              <a:rPr lang="zh-CN" altLang="en-US" sz="1800">
                <a:solidFill>
                  <a:srgbClr val="FFFFFF"/>
                </a:solidFill>
                <a:ea typeface="楷体_GB2312" pitchFamily="49" charset="-122"/>
              </a:rPr>
              <a:t>b</a:t>
            </a:r>
            <a:r>
              <a:rPr lang="en-US" altLang="zh-CN" sz="1800">
                <a:solidFill>
                  <a:srgbClr val="FFFFFF"/>
                </a:solidFill>
                <a:ea typeface="楷体_GB2312" pitchFamily="49" charset="-122"/>
              </a:rPr>
              <a:t>. </a:t>
            </a:r>
            <a:r>
              <a:rPr lang="zh-CN" altLang="en-US" sz="1800">
                <a:solidFill>
                  <a:srgbClr val="FFFFFF"/>
                </a:solidFill>
                <a:ea typeface="楷体_GB2312" pitchFamily="49" charset="-122"/>
              </a:rPr>
              <a:t>安装</a:t>
            </a:r>
            <a:r>
              <a:rPr lang="en-US" altLang="zh-CN" sz="1800">
                <a:solidFill>
                  <a:srgbClr val="FFFFFF"/>
                </a:solidFill>
                <a:ea typeface="楷体_GB2312" pitchFamily="49" charset="-122"/>
              </a:rPr>
              <a:t>App Inventor</a:t>
            </a:r>
            <a:r>
              <a:rPr lang="zh-CN" altLang="en-US" sz="1800">
                <a:solidFill>
                  <a:srgbClr val="FFFFFF"/>
                </a:solidFill>
                <a:ea typeface="楷体_GB2312" pitchFamily="49" charset="-122"/>
              </a:rPr>
              <a:t>模拟器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b="0" smtClean="0"/>
              <a:t>Getting Started with MIT App Inventor 2</a:t>
            </a:r>
            <a:endParaRPr lang="zh-CN" altLang="en-US" b="0" smtClean="0"/>
          </a:p>
        </p:txBody>
      </p:sp>
      <p:sp>
        <p:nvSpPr>
          <p:cNvPr id="31746" name="Rectangle 4"/>
          <p:cNvSpPr>
            <a:spLocks/>
          </p:cNvSpPr>
          <p:nvPr/>
        </p:nvSpPr>
        <p:spPr bwMode="auto">
          <a:xfrm>
            <a:off x="457200" y="735013"/>
            <a:ext cx="82184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  <a:hlinkClick r:id="rId2"/>
              </a:rPr>
              <a:t>http://appinventor.mit.edu/explore/get-started</a:t>
            </a:r>
            <a:r>
              <a:rPr kumimoji="1" lang="en-US" altLang="zh-CN" sz="320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</a:t>
            </a:r>
          </a:p>
        </p:txBody>
      </p:sp>
      <p:pic>
        <p:nvPicPr>
          <p:cNvPr id="3174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1330325"/>
            <a:ext cx="4681537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11188" y="2139950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zh-CN" alt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  <a:cs typeface="微软雅黑"/>
              </a:rPr>
              <a:t>课程特点和安排</a:t>
            </a:r>
          </a:p>
          <a:p>
            <a:pPr algn="ctr">
              <a:lnSpc>
                <a:spcPct val="140000"/>
              </a:lnSpc>
              <a:spcBef>
                <a:spcPct val="50000"/>
              </a:spcBef>
            </a:pPr>
            <a:endParaRPr lang="zh-CN" altLang="en-US" sz="180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572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19250" y="77152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66566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b="0" smtClean="0"/>
              <a:t>Create</a:t>
            </a:r>
            <a:r>
              <a:rPr lang="zh-CN" altLang="en-US" b="0" smtClean="0"/>
              <a:t>，开始开发</a:t>
            </a:r>
          </a:p>
        </p:txBody>
      </p:sp>
      <p:sp>
        <p:nvSpPr>
          <p:cNvPr id="32770" name="Rectangle 4"/>
          <p:cNvSpPr>
            <a:spLocks/>
          </p:cNvSpPr>
          <p:nvPr/>
        </p:nvSpPr>
        <p:spPr bwMode="auto">
          <a:xfrm>
            <a:off x="457200" y="519113"/>
            <a:ext cx="82184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  <a:hlinkClick r:id="rId2"/>
              </a:rPr>
              <a:t>http://ai2.appinventor.mit.edu/</a:t>
            </a:r>
            <a:r>
              <a:rPr kumimoji="1" lang="en-US" altLang="zh-CN" sz="320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 </a:t>
            </a:r>
          </a:p>
        </p:txBody>
      </p:sp>
      <p:pic>
        <p:nvPicPr>
          <p:cNvPr id="3277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2749550"/>
            <a:ext cx="25908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流程图: 过程 6"/>
          <p:cNvSpPr/>
          <p:nvPr/>
        </p:nvSpPr>
        <p:spPr>
          <a:xfrm>
            <a:off x="739896" y="4156253"/>
            <a:ext cx="7742221" cy="507556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sz="2400">
                <a:solidFill>
                  <a:srgbClr val="FFFFFF"/>
                </a:solidFill>
                <a:latin typeface="Verdana" pitchFamily="34" charset="0"/>
                <a:ea typeface="黑体" pitchFamily="49" charset="-122"/>
              </a:rPr>
              <a:t>注意，不支持</a:t>
            </a:r>
            <a:r>
              <a:rPr lang="en-US" altLang="zh-CN" sz="2400">
                <a:solidFill>
                  <a:srgbClr val="FFFFFF"/>
                </a:solidFill>
                <a:latin typeface="Verdana" pitchFamily="34" charset="0"/>
                <a:ea typeface="黑体" pitchFamily="49" charset="-122"/>
              </a:rPr>
              <a:t>IE</a:t>
            </a:r>
            <a:r>
              <a:rPr lang="zh-CN" altLang="en-US" sz="2400">
                <a:solidFill>
                  <a:srgbClr val="FFFFFF"/>
                </a:solidFill>
                <a:latin typeface="Verdana" pitchFamily="34" charset="0"/>
                <a:ea typeface="黑体" pitchFamily="49" charset="-122"/>
              </a:rPr>
              <a:t>浏览器，建议</a:t>
            </a:r>
            <a:r>
              <a:rPr lang="en-US" altLang="zh-CN" sz="2400">
                <a:solidFill>
                  <a:srgbClr val="FFFFFF"/>
                </a:solidFill>
                <a:latin typeface="Verdana" pitchFamily="34" charset="0"/>
                <a:ea typeface="黑体" pitchFamily="49" charset="-122"/>
              </a:rPr>
              <a:t>Chrome</a:t>
            </a:r>
            <a:r>
              <a:rPr lang="zh-CN" altLang="en-US" sz="2400">
                <a:solidFill>
                  <a:srgbClr val="FFFFFF"/>
                </a:solidFill>
                <a:latin typeface="Verdana" pitchFamily="34" charset="0"/>
                <a:ea typeface="黑体" pitchFamily="49" charset="-122"/>
              </a:rPr>
              <a:t>或</a:t>
            </a:r>
            <a:r>
              <a:rPr lang="en-US" altLang="zh-CN" sz="2400">
                <a:solidFill>
                  <a:srgbClr val="FFFFFF"/>
                </a:solidFill>
                <a:latin typeface="Verdana" pitchFamily="34" charset="0"/>
                <a:ea typeface="黑体" pitchFamily="49" charset="-122"/>
              </a:rPr>
              <a:t>FireFox</a:t>
            </a:r>
          </a:p>
        </p:txBody>
      </p:sp>
      <p:sp>
        <p:nvSpPr>
          <p:cNvPr id="32775" name="Rectangle 11"/>
          <p:cNvSpPr>
            <a:spLocks/>
          </p:cNvSpPr>
          <p:nvPr/>
        </p:nvSpPr>
        <p:spPr bwMode="auto">
          <a:xfrm>
            <a:off x="501650" y="1292225"/>
            <a:ext cx="82184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广州市教育信息中心（电教馆）服务器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  <a:hlinkClick r:id="rId4"/>
              </a:rPr>
              <a:t>http://app.gzjkw.net/</a:t>
            </a:r>
            <a:r>
              <a:rPr kumimoji="1" lang="en-US" altLang="zh-CN" sz="320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 </a:t>
            </a:r>
          </a:p>
        </p:txBody>
      </p:sp>
      <p:pic>
        <p:nvPicPr>
          <p:cNvPr id="32776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9338" y="2349500"/>
            <a:ext cx="3600450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App Inventor </a:t>
            </a:r>
            <a:r>
              <a:rPr lang="zh-CN" altLang="en-US" smtClean="0"/>
              <a:t>离线版</a:t>
            </a:r>
          </a:p>
        </p:txBody>
      </p:sp>
      <p:sp>
        <p:nvSpPr>
          <p:cNvPr id="33794" name="Rectangle 5"/>
          <p:cNvSpPr>
            <a:spLocks/>
          </p:cNvSpPr>
          <p:nvPr/>
        </p:nvSpPr>
        <p:spPr bwMode="auto">
          <a:xfrm>
            <a:off x="323850" y="679450"/>
            <a:ext cx="63357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黑体" pitchFamily="2" charset="-122"/>
              </a:rPr>
              <a:t>百度云下载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黑体" pitchFamily="2" charset="-122"/>
                <a:hlinkClick r:id="rId2"/>
              </a:rPr>
              <a:t>http://pan.baidu.com/s/1c0xXyzY</a:t>
            </a:r>
            <a:endParaRPr kumimoji="1" lang="en-US" altLang="zh-CN" sz="2400" dirty="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400" dirty="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en-US" altLang="zh-CN" sz="2400" dirty="0">
              <a:solidFill>
                <a:schemeClr val="tx1"/>
              </a:solidFill>
              <a:latin typeface="黑体" pitchFamily="2" charset="-122"/>
            </a:endParaRPr>
          </a:p>
        </p:txBody>
      </p:sp>
      <p:pic>
        <p:nvPicPr>
          <p:cNvPr id="33795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851025"/>
            <a:ext cx="4491037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Rectangle 11"/>
          <p:cNvSpPr>
            <a:spLocks/>
          </p:cNvSpPr>
          <p:nvPr/>
        </p:nvSpPr>
        <p:spPr bwMode="auto">
          <a:xfrm>
            <a:off x="5219700" y="3544888"/>
            <a:ext cx="37449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一键启动后访问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  <a:hlinkClick r:id="rId4"/>
              </a:rPr>
              <a:t>http://localhost:8888/</a:t>
            </a:r>
            <a:endParaRPr kumimoji="1" lang="en-US" altLang="zh-CN" sz="240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en-US" altLang="zh-CN" sz="2400">
              <a:solidFill>
                <a:schemeClr val="tx1"/>
              </a:solidFill>
              <a:latin typeface="黑体" pitchFamily="2" charset="-122"/>
            </a:endParaRPr>
          </a:p>
        </p:txBody>
      </p:sp>
      <p:pic>
        <p:nvPicPr>
          <p:cNvPr id="33797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5600" y="788988"/>
            <a:ext cx="27368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33413" y="1235075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创建第一个</a:t>
            </a:r>
            <a:r>
              <a:rPr lang="en-US" altLang="zh-CN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 sz="1800" dirty="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572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87513" y="245427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34821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导入第一个</a:t>
            </a:r>
            <a:r>
              <a:rPr lang="en-US" altLang="zh-CN" smtClean="0"/>
              <a:t>App Inventor</a:t>
            </a:r>
            <a:r>
              <a:rPr lang="zh-CN" altLang="en-US" smtClean="0"/>
              <a:t>源文件</a:t>
            </a:r>
          </a:p>
        </p:txBody>
      </p:sp>
      <p:sp>
        <p:nvSpPr>
          <p:cNvPr id="35842" name="Rectangle 4"/>
          <p:cNvSpPr>
            <a:spLocks/>
          </p:cNvSpPr>
          <p:nvPr/>
        </p:nvSpPr>
        <p:spPr bwMode="auto">
          <a:xfrm>
            <a:off x="457200" y="681038"/>
            <a:ext cx="821848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从系统的模板库中导入第一个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App, HelloPurr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400">
              <a:solidFill>
                <a:schemeClr val="tx1"/>
              </a:solidFill>
              <a:latin typeface="黑体" pitchFamily="2" charset="-122"/>
            </a:endParaRP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1203325"/>
            <a:ext cx="1495425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8538" y="1203325"/>
            <a:ext cx="3382962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组件设计面板</a:t>
            </a:r>
          </a:p>
        </p:txBody>
      </p:sp>
      <p:pic>
        <p:nvPicPr>
          <p:cNvPr id="3686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731838"/>
            <a:ext cx="6985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逻辑设计面板</a:t>
            </a:r>
          </a:p>
        </p:txBody>
      </p:sp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627063"/>
            <a:ext cx="7564437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33413" y="1235075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下载和安装模拟器</a:t>
            </a:r>
            <a:endParaRPr lang="en-US" altLang="zh-CN" sz="44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 sz="1800" dirty="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572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87513" y="245427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38917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下载和安装</a:t>
            </a:r>
            <a:r>
              <a:rPr lang="en-US" altLang="zh-CN" smtClean="0"/>
              <a:t>App Inventor</a:t>
            </a:r>
            <a:r>
              <a:rPr lang="zh-CN" altLang="en-US" smtClean="0"/>
              <a:t>模拟器</a:t>
            </a:r>
          </a:p>
        </p:txBody>
      </p:sp>
      <p:sp>
        <p:nvSpPr>
          <p:cNvPr id="39938" name="Rectangle 4"/>
          <p:cNvSpPr>
            <a:spLocks/>
          </p:cNvSpPr>
          <p:nvPr/>
        </p:nvSpPr>
        <p:spPr bwMode="auto">
          <a:xfrm>
            <a:off x="457200" y="735013"/>
            <a:ext cx="85074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官网指南</a:t>
            </a:r>
            <a:endParaRPr kumimoji="1" lang="en-US" altLang="zh-CN" sz="240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黑体" pitchFamily="2" charset="-122"/>
                <a:hlinkClick r:id="rId2"/>
              </a:rPr>
              <a:t>http://appinventor.mit.edu/explore/ai2/setup-emulator.html</a:t>
            </a:r>
            <a:r>
              <a:rPr kumimoji="1" lang="en-US" altLang="zh-CN" sz="200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468313" y="3113088"/>
            <a:ext cx="633571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黑体" pitchFamily="2" charset="-122"/>
              </a:rPr>
              <a:t>国内百度云下载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kumimoji="1" lang="en-US" altLang="zh-CN" sz="2000" dirty="0">
                <a:solidFill>
                  <a:schemeClr val="tx1"/>
                </a:solidFill>
                <a:latin typeface="黑体" pitchFamily="2" charset="-122"/>
                <a:hlinkClick r:id="rId3"/>
              </a:rPr>
              <a:t>https://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黑体" pitchFamily="2" charset="-122"/>
                <a:hlinkClick r:id="rId3"/>
              </a:rPr>
              <a:t>pan.baidu.com/s/1eSAtels</a:t>
            </a:r>
            <a:endParaRPr kumimoji="1" lang="en-US" altLang="zh-CN" sz="2000" dirty="0" smtClean="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kumimoji="1" lang="zh-CN" altLang="en-US" sz="2400" dirty="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en-US" altLang="zh-CN" sz="2400" dirty="0">
              <a:solidFill>
                <a:schemeClr val="tx1"/>
              </a:solidFill>
              <a:latin typeface="黑体" pitchFamily="2" charset="-122"/>
            </a:endParaRP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468313" y="1868488"/>
            <a:ext cx="867568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模拟器 </a:t>
            </a:r>
            <a:r>
              <a:rPr kumimoji="1" lang="en-US" altLang="en-US" sz="2000">
                <a:solidFill>
                  <a:schemeClr val="tx1"/>
                </a:solidFill>
                <a:latin typeface="黑体" pitchFamily="2" charset="-122"/>
              </a:rPr>
              <a:t>MIT_App_Inventor_Tools_2.3.0_win_setup</a:t>
            </a:r>
            <a:r>
              <a:rPr kumimoji="1" lang="en-US" altLang="zh-CN" sz="2000">
                <a:solidFill>
                  <a:schemeClr val="tx1"/>
                </a:solidFill>
                <a:latin typeface="黑体" pitchFamily="2" charset="-122"/>
              </a:rPr>
              <a:t>.exe (</a:t>
            </a: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约</a:t>
            </a:r>
            <a:r>
              <a:rPr kumimoji="1" lang="en-US" altLang="zh-CN" sz="2000">
                <a:solidFill>
                  <a:schemeClr val="tx1"/>
                </a:solidFill>
                <a:latin typeface="黑体" pitchFamily="2" charset="-122"/>
              </a:rPr>
              <a:t>80 MB)</a:t>
            </a:r>
            <a:r>
              <a:rPr kumimoji="1" lang="en-US" altLang="zh-CN" sz="200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</a:t>
            </a:r>
            <a:endParaRPr kumimoji="1" lang="zh-CN" altLang="en-US" sz="200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黑体" pitchFamily="2" charset="-122"/>
                <a:hlinkClick r:id="rId4"/>
              </a:rPr>
              <a:t>http://appinv.us/aisetup_windows</a:t>
            </a:r>
            <a:r>
              <a:rPr kumimoji="1" lang="en-US" altLang="zh-CN" sz="200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</a:t>
            </a:r>
          </a:p>
        </p:txBody>
      </p:sp>
      <p:pic>
        <p:nvPicPr>
          <p:cNvPr id="3994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5825" y="3219450"/>
            <a:ext cx="1128713" cy="97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Rectangle 8"/>
          <p:cNvSpPr>
            <a:spLocks/>
          </p:cNvSpPr>
          <p:nvPr/>
        </p:nvSpPr>
        <p:spPr bwMode="auto">
          <a:xfrm>
            <a:off x="7380288" y="4300538"/>
            <a:ext cx="863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图标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en-US" altLang="zh-CN" sz="32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启动和连接模拟器</a:t>
            </a:r>
          </a:p>
        </p:txBody>
      </p:sp>
      <p:pic>
        <p:nvPicPr>
          <p:cNvPr id="4096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574675"/>
            <a:ext cx="33845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9"/>
          <p:cNvSpPr>
            <a:spLocks/>
          </p:cNvSpPr>
          <p:nvPr/>
        </p:nvSpPr>
        <p:spPr bwMode="auto">
          <a:xfrm>
            <a:off x="1260475" y="1924050"/>
            <a:ext cx="20145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启动后运行界面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en-US" altLang="zh-CN" sz="32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0964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2301875"/>
            <a:ext cx="49688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Rectangle 13"/>
          <p:cNvSpPr>
            <a:spLocks/>
          </p:cNvSpPr>
          <p:nvPr/>
        </p:nvSpPr>
        <p:spPr bwMode="auto">
          <a:xfrm>
            <a:off x="1258888" y="3436938"/>
            <a:ext cx="15843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连接模拟器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en-US" altLang="zh-CN" sz="32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0966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725" y="574675"/>
            <a:ext cx="3335338" cy="22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48038" y="2951163"/>
            <a:ext cx="579596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dirty="0" smtClean="0"/>
              <a:t>App </a:t>
            </a:r>
            <a:r>
              <a:rPr lang="en-US" altLang="zh-CN" dirty="0"/>
              <a:t>Inventor</a:t>
            </a:r>
            <a:r>
              <a:rPr lang="zh-CN" altLang="en-US" dirty="0"/>
              <a:t>模拟器中的</a:t>
            </a:r>
            <a:r>
              <a:rPr lang="en-US" altLang="zh-CN" dirty="0"/>
              <a:t>AI</a:t>
            </a:r>
            <a:r>
              <a:rPr lang="zh-CN" altLang="en-US" dirty="0"/>
              <a:t>伴侣升级</a:t>
            </a:r>
            <a:r>
              <a:rPr lang="zh-CN" altLang="en-US" dirty="0" smtClean="0"/>
              <a:t>方法</a:t>
            </a:r>
            <a:endParaRPr lang="zh-CN" altLang="en-US" dirty="0" smtClean="0"/>
          </a:p>
        </p:txBody>
      </p:sp>
      <p:sp>
        <p:nvSpPr>
          <p:cNvPr id="40965" name="Rectangle 13"/>
          <p:cNvSpPr>
            <a:spLocks/>
          </p:cNvSpPr>
          <p:nvPr/>
        </p:nvSpPr>
        <p:spPr bwMode="auto">
          <a:xfrm>
            <a:off x="303213" y="813865"/>
            <a:ext cx="3404691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000" dirty="0" smtClean="0">
                <a:solidFill>
                  <a:schemeClr val="tx1"/>
                </a:solidFill>
                <a:latin typeface="黑体" pitchFamily="2" charset="-122"/>
              </a:rPr>
              <a:t>关注微信公众号 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黑体" pitchFamily="2" charset="-122"/>
              </a:rPr>
              <a:t>AppMOOC</a:t>
            </a:r>
            <a:endParaRPr kumimoji="1" lang="en-US" altLang="zh-CN" sz="32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7614"/>
            <a:ext cx="1862276" cy="33123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76" y="1347614"/>
            <a:ext cx="1821791" cy="3240359"/>
          </a:xfrm>
          <a:prstGeom prst="rect">
            <a:avLst/>
          </a:prstGeom>
        </p:spPr>
      </p:pic>
      <p:pic>
        <p:nvPicPr>
          <p:cNvPr id="6" name="图片 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699542"/>
            <a:ext cx="2398890" cy="426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78917"/>
      </p:ext>
    </p:extLst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内容安排</a:t>
            </a:r>
            <a:r>
              <a:rPr kumimoji="1" lang="zh-CN" altLang="en-US" b="0" smtClean="0">
                <a:solidFill>
                  <a:schemeClr val="bg1"/>
                </a:solidFill>
              </a:rPr>
              <a:t>案例之</a:t>
            </a:r>
            <a:r>
              <a:rPr kumimoji="1" lang="en-US" altLang="zh-CN" b="0" smtClean="0">
                <a:solidFill>
                  <a:schemeClr val="bg1"/>
                </a:solidFill>
              </a:rPr>
              <a:t>1</a:t>
            </a:r>
            <a:r>
              <a:rPr kumimoji="1" lang="zh-CN" altLang="en-US" b="0" smtClean="0">
                <a:solidFill>
                  <a:schemeClr val="bg1"/>
                </a:solidFill>
              </a:rPr>
              <a:t>：安安诞生记</a:t>
            </a:r>
          </a:p>
        </p:txBody>
      </p:sp>
      <p:sp>
        <p:nvSpPr>
          <p:cNvPr id="69635" name="Rectangle 3"/>
          <p:cNvSpPr>
            <a:spLocks/>
          </p:cNvSpPr>
          <p:nvPr/>
        </p:nvSpPr>
        <p:spPr bwMode="auto">
          <a:xfrm>
            <a:off x="376238" y="2139950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735" y="708911"/>
            <a:ext cx="5966397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系列案例之</a:t>
            </a:r>
            <a:r>
              <a:rPr kumimoji="1" lang="en-US" altLang="zh-CN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1</a:t>
            </a:r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：安安诞生记</a:t>
            </a:r>
          </a:p>
        </p:txBody>
      </p:sp>
      <p:pic>
        <p:nvPicPr>
          <p:cNvPr id="69639" name="Picture 7" descr="图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708150"/>
            <a:ext cx="1871663" cy="2968625"/>
          </a:xfrm>
          <a:prstGeom prst="rect">
            <a:avLst/>
          </a:prstGeom>
          <a:noFill/>
        </p:spPr>
      </p:pic>
      <p:pic>
        <p:nvPicPr>
          <p:cNvPr id="69640" name="Picture 8" descr="图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9975" y="1708150"/>
            <a:ext cx="1871663" cy="2951163"/>
          </a:xfrm>
          <a:prstGeom prst="rect">
            <a:avLst/>
          </a:prstGeom>
          <a:noFill/>
        </p:spPr>
      </p:pic>
      <p:pic>
        <p:nvPicPr>
          <p:cNvPr id="69641" name="Picture 9" descr="图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6100" y="1708150"/>
            <a:ext cx="1871663" cy="2951163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33413" y="1235075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下载和安装</a:t>
            </a:r>
            <a:r>
              <a:rPr lang="en-US" altLang="zh-CN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伴侣</a:t>
            </a:r>
            <a:endParaRPr lang="en-US" altLang="zh-CN" sz="44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 sz="1800" dirty="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572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87513" y="245427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41989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下载和安装</a:t>
            </a:r>
            <a:r>
              <a:rPr lang="en-US" altLang="zh-CN" smtClean="0"/>
              <a:t>AI</a:t>
            </a:r>
            <a:r>
              <a:rPr lang="zh-CN" altLang="en-US" smtClean="0"/>
              <a:t>伴侣</a:t>
            </a:r>
            <a:r>
              <a:rPr lang="en-US" altLang="zh-CN" smtClean="0"/>
              <a:t>App</a:t>
            </a:r>
            <a:endParaRPr lang="zh-CN" altLang="en-US" smtClean="0"/>
          </a:p>
        </p:txBody>
      </p:sp>
      <p:sp>
        <p:nvSpPr>
          <p:cNvPr id="43010" name="Rectangle 4"/>
          <p:cNvSpPr>
            <a:spLocks/>
          </p:cNvSpPr>
          <p:nvPr/>
        </p:nvSpPr>
        <p:spPr bwMode="auto">
          <a:xfrm>
            <a:off x="457200" y="735013"/>
            <a:ext cx="82184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AI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伴侣是用于手机真机通过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WIFI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进行调试的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App</a:t>
            </a:r>
          </a:p>
        </p:txBody>
      </p:sp>
      <p:sp>
        <p:nvSpPr>
          <p:cNvPr id="43011" name="Rectangle 5"/>
          <p:cNvSpPr>
            <a:spLocks/>
          </p:cNvSpPr>
          <p:nvPr/>
        </p:nvSpPr>
        <p:spPr bwMode="auto">
          <a:xfrm>
            <a:off x="395288" y="1274763"/>
            <a:ext cx="79216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黑体" pitchFamily="2" charset="-122"/>
              </a:rPr>
              <a:t>可以通过手机扫描二维码进行下载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黑体" pitchFamily="2" charset="-122"/>
              </a:rPr>
              <a:t>安装</a:t>
            </a:r>
            <a:endParaRPr kumimoji="1" lang="en-US" altLang="zh-CN" sz="32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3012" name="Rectangle 8"/>
          <p:cNvSpPr>
            <a:spLocks/>
          </p:cNvSpPr>
          <p:nvPr/>
        </p:nvSpPr>
        <p:spPr bwMode="auto">
          <a:xfrm>
            <a:off x="7380288" y="4300538"/>
            <a:ext cx="863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000">
                <a:solidFill>
                  <a:schemeClr val="tx1"/>
                </a:solidFill>
                <a:latin typeface="黑体" pitchFamily="2" charset="-122"/>
              </a:rPr>
              <a:t>图标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en-US" altLang="zh-CN" sz="32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5532130" y="3739728"/>
            <a:ext cx="3268208" cy="897900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>
                <a:solidFill>
                  <a:srgbClr val="FFFFFF"/>
                </a:solidFill>
                <a:latin typeface="Verdana" pitchFamily="34" charset="0"/>
                <a:ea typeface="黑体" pitchFamily="2" charset="-122"/>
              </a:rPr>
              <a:t>强烈建议采用</a:t>
            </a:r>
            <a:r>
              <a:rPr lang="en-US" altLang="zh-CN" sz="2400">
                <a:solidFill>
                  <a:srgbClr val="FFFFFF"/>
                </a:solidFill>
                <a:latin typeface="Verdana" pitchFamily="34" charset="0"/>
                <a:ea typeface="黑体" pitchFamily="2" charset="-122"/>
              </a:rPr>
              <a:t>AI </a:t>
            </a:r>
            <a:r>
              <a:rPr lang="zh-CN" altLang="en-US" sz="2400">
                <a:solidFill>
                  <a:srgbClr val="FFFFFF"/>
                </a:solidFill>
                <a:latin typeface="Verdana" pitchFamily="34" charset="0"/>
                <a:ea typeface="黑体" pitchFamily="2" charset="-122"/>
              </a:rPr>
              <a:t>伴侣进行调试</a:t>
            </a:r>
          </a:p>
        </p:txBody>
      </p:sp>
      <p:pic>
        <p:nvPicPr>
          <p:cNvPr id="43016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708150"/>
            <a:ext cx="1295400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7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2963863"/>
            <a:ext cx="42164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8" name="Rectangle 15"/>
          <p:cNvSpPr>
            <a:spLocks noChangeArrowheads="1"/>
          </p:cNvSpPr>
          <p:nvPr/>
        </p:nvSpPr>
        <p:spPr bwMode="auto">
          <a:xfrm>
            <a:off x="615950" y="2557463"/>
            <a:ext cx="3359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黑体" pitchFamily="2" charset="-122"/>
                <a:hlinkClick r:id="rId4"/>
              </a:rPr>
              <a:t>http://</a:t>
            </a:r>
            <a:r>
              <a:rPr kumimoji="1" lang="en-US" altLang="zh-CN" sz="2000">
                <a:solidFill>
                  <a:schemeClr val="tx1"/>
                </a:solidFill>
                <a:latin typeface="黑体" pitchFamily="2" charset="-122"/>
                <a:hlinkClick r:id="rId4"/>
              </a:rPr>
              <a:t>appinv.us/xAI2cf34</a:t>
            </a:r>
            <a:endParaRPr kumimoji="1" lang="zh-CN" altLang="en-US" sz="2000">
              <a:solidFill>
                <a:schemeClr val="tx1"/>
              </a:solidFill>
              <a:latin typeface="黑体" pitchFamily="2" charset="-122"/>
            </a:endParaRPr>
          </a:p>
        </p:txBody>
      </p:sp>
      <p:pic>
        <p:nvPicPr>
          <p:cNvPr id="43019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03688" y="1779588"/>
            <a:ext cx="5040312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AI</a:t>
            </a:r>
            <a:r>
              <a:rPr lang="zh-CN" altLang="en-US" smtClean="0"/>
              <a:t>伴侣 常见连接问题</a:t>
            </a:r>
          </a:p>
        </p:txBody>
      </p:sp>
      <p:sp>
        <p:nvSpPr>
          <p:cNvPr id="44034" name="Rectangle 9"/>
          <p:cNvSpPr>
            <a:spLocks/>
          </p:cNvSpPr>
          <p:nvPr/>
        </p:nvSpPr>
        <p:spPr bwMode="auto">
          <a:xfrm>
            <a:off x="457200" y="735013"/>
            <a:ext cx="8218488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可能是安装的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AI 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伴侣应用版本太旧，需要更新最新版本的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AI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伴侣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App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检查设备是否正常连网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电脑和移动设备可能连接的不是同一无线网络，需要保证电脑和移动设备连接的无线网络一致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400">
              <a:solidFill>
                <a:schemeClr val="tx1"/>
              </a:solidFill>
              <a:latin typeface="黑体" pitchFamily="2" charset="-122"/>
            </a:endParaRPr>
          </a:p>
        </p:txBody>
      </p:sp>
      <p:sp>
        <p:nvSpPr>
          <p:cNvPr id="44035" name="Rectangle 10"/>
          <p:cNvSpPr>
            <a:spLocks noChangeArrowheads="1"/>
          </p:cNvSpPr>
          <p:nvPr/>
        </p:nvSpPr>
        <p:spPr bwMode="auto">
          <a:xfrm>
            <a:off x="827088" y="3298825"/>
            <a:ext cx="2305050" cy="1068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推荐使用</a:t>
            </a:r>
          </a:p>
          <a:p>
            <a:r>
              <a:rPr lang="en-US" altLang="zh-CN">
                <a:solidFill>
                  <a:schemeClr val="tx1"/>
                </a:solidFill>
              </a:rPr>
              <a:t>360</a:t>
            </a:r>
            <a:r>
              <a:rPr lang="zh-CN" altLang="en-US">
                <a:solidFill>
                  <a:schemeClr val="tx1"/>
                </a:solidFill>
              </a:rPr>
              <a:t>随身</a:t>
            </a:r>
            <a:r>
              <a:rPr lang="en-US" altLang="zh-CN">
                <a:solidFill>
                  <a:schemeClr val="tx1"/>
                </a:solidFill>
              </a:rPr>
              <a:t>WiFi</a:t>
            </a:r>
          </a:p>
          <a:p>
            <a:pPr eaLnBrk="0" hangingPunct="0"/>
            <a:endParaRPr lang="en-US" altLang="zh-CN" sz="18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pic>
        <p:nvPicPr>
          <p:cNvPr id="44036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1963" y="2932113"/>
            <a:ext cx="312896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USB</a:t>
            </a:r>
            <a:r>
              <a:rPr lang="zh-CN" altLang="en-US" smtClean="0"/>
              <a:t>连接</a:t>
            </a:r>
          </a:p>
        </p:txBody>
      </p:sp>
      <p:sp>
        <p:nvSpPr>
          <p:cNvPr id="45058" name="Rectangle 4"/>
          <p:cNvSpPr>
            <a:spLocks/>
          </p:cNvSpPr>
          <p:nvPr/>
        </p:nvSpPr>
        <p:spPr bwMode="auto">
          <a:xfrm>
            <a:off x="457200" y="681038"/>
            <a:ext cx="8218488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en-US" altLang="zh-CN" sz="1800" dirty="0">
                <a:solidFill>
                  <a:schemeClr val="tx1"/>
                </a:solidFill>
                <a:latin typeface="黑体" pitchFamily="2" charset="-122"/>
              </a:rPr>
              <a:t>Android</a:t>
            </a: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手机内要有</a:t>
            </a:r>
            <a:r>
              <a:rPr kumimoji="1" lang="en-US" altLang="zh-CN" sz="1800" dirty="0">
                <a:solidFill>
                  <a:schemeClr val="tx1"/>
                </a:solidFill>
                <a:latin typeface="黑体" pitchFamily="2" charset="-122"/>
              </a:rPr>
              <a:t>SD</a:t>
            </a: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储存卡</a:t>
            </a:r>
            <a:endParaRPr kumimoji="1" lang="en-US" altLang="zh-CN" sz="1800" dirty="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从手机的主屏幕上，选择菜单</a:t>
            </a:r>
            <a:r>
              <a:rPr kumimoji="1" lang="en-US" altLang="zh-CN" sz="1800" dirty="0">
                <a:solidFill>
                  <a:schemeClr val="tx1"/>
                </a:solidFill>
                <a:latin typeface="黑体" pitchFamily="2" charset="-122"/>
              </a:rPr>
              <a:t>&gt;</a:t>
            </a: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设置</a:t>
            </a:r>
            <a:r>
              <a:rPr kumimoji="1" lang="en-US" altLang="zh-CN" sz="1800" dirty="0">
                <a:solidFill>
                  <a:schemeClr val="tx1"/>
                </a:solidFill>
                <a:latin typeface="黑体" pitchFamily="2" charset="-122"/>
              </a:rPr>
              <a:t>&gt;</a:t>
            </a: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应用程序</a:t>
            </a:r>
            <a:r>
              <a:rPr kumimoji="1" lang="en-US" altLang="zh-CN" sz="1800" dirty="0">
                <a:solidFill>
                  <a:schemeClr val="tx1"/>
                </a:solidFill>
                <a:latin typeface="黑体" pitchFamily="2" charset="-122"/>
              </a:rPr>
              <a:t>&gt;</a:t>
            </a: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勾选</a:t>
            </a:r>
            <a:r>
              <a:rPr kumimoji="1" lang="en-US" altLang="zh-CN" sz="1800" dirty="0">
                <a:solidFill>
                  <a:schemeClr val="tx1"/>
                </a:solidFill>
                <a:latin typeface="黑体" pitchFamily="2" charset="-122"/>
              </a:rPr>
              <a:t>”</a:t>
            </a: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未知源</a:t>
            </a:r>
            <a:r>
              <a:rPr kumimoji="1" lang="en-US" altLang="zh-CN" sz="1800" dirty="0">
                <a:solidFill>
                  <a:schemeClr val="tx1"/>
                </a:solidFill>
                <a:latin typeface="黑体" pitchFamily="2" charset="-122"/>
              </a:rPr>
              <a:t>”</a:t>
            </a: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（允许运行</a:t>
            </a:r>
            <a:r>
              <a:rPr kumimoji="1" lang="en-US" altLang="zh-CN" sz="1800" dirty="0">
                <a:solidFill>
                  <a:schemeClr val="tx1"/>
                </a:solidFill>
                <a:latin typeface="黑体" pitchFamily="2" charset="-122"/>
              </a:rPr>
              <a:t>android market</a:t>
            </a: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以外程序）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手机上安装了MIT AI2伴侣App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本地计算机安装了</a:t>
            </a: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  <a:sym typeface="Arial" charset="0"/>
              </a:rPr>
              <a:t>App Inventor模拟器软件</a:t>
            </a:r>
            <a:endParaRPr kumimoji="1" lang="zh-CN" altLang="en-US" sz="1800" dirty="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1800" dirty="0">
                <a:solidFill>
                  <a:schemeClr val="tx1"/>
                </a:solidFill>
                <a:latin typeface="黑体" pitchFamily="2" charset="-122"/>
              </a:rPr>
              <a:t>设置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黑体" pitchFamily="2" charset="-122"/>
              </a:rPr>
              <a:t>手机（不同品牌型号的</a:t>
            </a:r>
            <a:r>
              <a:rPr kumimoji="1" lang="en-US" altLang="zh-CN" sz="1800" dirty="0" smtClean="0">
                <a:solidFill>
                  <a:schemeClr val="tx1"/>
                </a:solidFill>
                <a:latin typeface="黑体" pitchFamily="2" charset="-122"/>
              </a:rPr>
              <a:t>Android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黑体" pitchFamily="2" charset="-122"/>
              </a:rPr>
              <a:t>手机设置方法可能有所不同）</a:t>
            </a:r>
            <a:endParaRPr kumimoji="1" lang="zh-CN" altLang="en-US" sz="1800" dirty="0">
              <a:solidFill>
                <a:schemeClr val="tx1"/>
              </a:solidFill>
              <a:latin typeface="黑体" pitchFamily="2" charset="-122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kumimoji="1" lang="zh-CN" altLang="en-US" sz="1600" dirty="0">
                <a:solidFill>
                  <a:schemeClr val="tx1"/>
                </a:solidFill>
                <a:latin typeface="黑体" pitchFamily="2" charset="-122"/>
              </a:rPr>
              <a:t>从手机的主屏幕上，选择菜单-&gt;设置-&gt;应用程序-&gt;勾选”未知源”（允许运行android market以外程序）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kumimoji="1" lang="zh-CN" altLang="en-US" sz="1600" dirty="0">
                <a:solidFill>
                  <a:schemeClr val="tx1"/>
                </a:solidFill>
                <a:latin typeface="黑体" pitchFamily="2" charset="-122"/>
              </a:rPr>
              <a:t>点击菜单-&gt;设置-&gt;应用程序-&gt;开发-&gt;勾选”保持唤醒状态”；	点击菜单-&gt;设置-&gt;声音和显示，“方向”此处不要勾选，某些手机可能只是一个显示设置项目。请确认不自动旋转屏幕；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kumimoji="1" lang="zh-CN" altLang="en-US" sz="1600" dirty="0">
                <a:solidFill>
                  <a:schemeClr val="tx1"/>
                </a:solidFill>
                <a:latin typeface="黑体" pitchFamily="2" charset="-122"/>
              </a:rPr>
              <a:t>用USB线与电脑连接，会出现对话框通知：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黑体" pitchFamily="2" charset="-122"/>
              </a:rPr>
              <a:t>一个”USB连接”的通知，手机通过USB连接到电脑；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黑体" pitchFamily="2" charset="-122"/>
              </a:rPr>
              <a:t>一个”USB调试连接”的通知，手机有USB调试打开(菜单-&gt;设置-&gt;应用程序-&gt;开发)；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400" dirty="0">
              <a:solidFill>
                <a:schemeClr val="tx1"/>
              </a:solidFill>
              <a:latin typeface="黑体" pitchFamily="2" charset="-122"/>
            </a:endParaRP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USB</a:t>
            </a:r>
            <a:r>
              <a:rPr lang="zh-CN" altLang="en-US" smtClean="0"/>
              <a:t>连接</a:t>
            </a:r>
          </a:p>
        </p:txBody>
      </p:sp>
      <p:sp>
        <p:nvSpPr>
          <p:cNvPr id="46082" name="Rectangle 4"/>
          <p:cNvSpPr>
            <a:spLocks/>
          </p:cNvSpPr>
          <p:nvPr/>
        </p:nvSpPr>
        <p:spPr bwMode="auto">
          <a:xfrm>
            <a:off x="457200" y="681038"/>
            <a:ext cx="8218488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运行模拟器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aiStarter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选择“连接-&gt;USB”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400">
              <a:solidFill>
                <a:schemeClr val="tx1"/>
              </a:solidFill>
              <a:latin typeface="黑体" pitchFamily="2" charset="-122"/>
            </a:endParaRPr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600" y="627063"/>
            <a:ext cx="2952750" cy="12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2355850"/>
            <a:ext cx="3240088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5600" y="1997075"/>
            <a:ext cx="1584325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8625" y="2211388"/>
            <a:ext cx="147002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图片 3"/>
          <p:cNvPicPr>
            <a:picLocks noChangeAspect="1"/>
          </p:cNvPicPr>
          <p:nvPr/>
        </p:nvPicPr>
        <p:blipFill>
          <a:blip r:embed="rId2"/>
          <a:srcRect b="14674"/>
          <a:stretch>
            <a:fillRect/>
          </a:stretch>
        </p:blipFill>
        <p:spPr bwMode="auto">
          <a:xfrm>
            <a:off x="2916238" y="3579813"/>
            <a:ext cx="3816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633413" y="1235075"/>
            <a:ext cx="8382000" cy="7604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源代码、</a:t>
            </a:r>
            <a:r>
              <a:rPr lang="en-US" altLang="zh-CN" sz="44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44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endParaRPr lang="zh-CN" altLang="en-US" sz="1800" dirty="0">
              <a:solidFill>
                <a:schemeClr val="bg2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6985000" y="-20638"/>
            <a:ext cx="2195513" cy="4572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57B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谷歌精品课程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687513" y="2454275"/>
            <a:ext cx="6264275" cy="1117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App Inventor </a:t>
            </a:r>
            <a:b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零基础</a:t>
            </a:r>
            <a:r>
              <a:rPr lang="en-US" altLang="zh-CN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Android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移动应用开发</a:t>
            </a:r>
          </a:p>
        </p:txBody>
      </p:sp>
      <p:pic>
        <p:nvPicPr>
          <p:cNvPr id="47109" name="图片 1"/>
          <p:cNvPicPr>
            <a:picLocks noChangeAspect="1"/>
          </p:cNvPicPr>
          <p:nvPr/>
        </p:nvPicPr>
        <p:blipFill>
          <a:blip r:embed="rId3"/>
          <a:srcRect b="19107"/>
          <a:stretch>
            <a:fillRect/>
          </a:stretch>
        </p:blipFill>
        <p:spPr bwMode="auto">
          <a:xfrm>
            <a:off x="34925" y="-3175"/>
            <a:ext cx="21605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项目源代码下载、上传</a:t>
            </a:r>
          </a:p>
        </p:txBody>
      </p:sp>
      <p:sp>
        <p:nvSpPr>
          <p:cNvPr id="48130" name="Rectangle 8"/>
          <p:cNvSpPr>
            <a:spLocks/>
          </p:cNvSpPr>
          <p:nvPr/>
        </p:nvSpPr>
        <p:spPr bwMode="auto">
          <a:xfrm>
            <a:off x="395288" y="4156075"/>
            <a:ext cx="935037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下载</a:t>
            </a:r>
            <a:endParaRPr kumimoji="1" lang="en-US" altLang="zh-CN" sz="240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400">
              <a:solidFill>
                <a:schemeClr val="tx1"/>
              </a:solidFill>
              <a:latin typeface="黑体" pitchFamily="2" charset="-122"/>
            </a:endParaRPr>
          </a:p>
        </p:txBody>
      </p:sp>
      <p:sp>
        <p:nvSpPr>
          <p:cNvPr id="48131" name="Rectangle 9"/>
          <p:cNvSpPr>
            <a:spLocks/>
          </p:cNvSpPr>
          <p:nvPr/>
        </p:nvSpPr>
        <p:spPr bwMode="auto">
          <a:xfrm>
            <a:off x="2484438" y="4156075"/>
            <a:ext cx="935037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上传</a:t>
            </a:r>
            <a:endParaRPr kumimoji="1" lang="en-US" altLang="zh-CN" sz="240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400">
              <a:solidFill>
                <a:schemeClr val="tx1"/>
              </a:solidFill>
              <a:latin typeface="黑体" pitchFamily="2" charset="-122"/>
            </a:endParaRPr>
          </a:p>
        </p:txBody>
      </p:sp>
      <p:sp>
        <p:nvSpPr>
          <p:cNvPr id="48132" name="Rectangle 10"/>
          <p:cNvSpPr>
            <a:spLocks/>
          </p:cNvSpPr>
          <p:nvPr/>
        </p:nvSpPr>
        <p:spPr bwMode="auto">
          <a:xfrm>
            <a:off x="4500563" y="4084638"/>
            <a:ext cx="4105275" cy="37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000">
                <a:solidFill>
                  <a:srgbClr val="A50021"/>
                </a:solidFill>
                <a:latin typeface="黑体" pitchFamily="2" charset="-122"/>
              </a:rPr>
              <a:t>名称不能和已有项目重复</a:t>
            </a:r>
            <a:endParaRPr kumimoji="1" lang="en-US" altLang="zh-CN" sz="2000">
              <a:solidFill>
                <a:srgbClr val="A50021"/>
              </a:solidFill>
              <a:latin typeface="黑体" pitchFamily="2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000">
              <a:solidFill>
                <a:srgbClr val="A50021"/>
              </a:solidFill>
              <a:latin typeface="黑体" pitchFamily="2" charset="-122"/>
            </a:endParaRPr>
          </a:p>
        </p:txBody>
      </p:sp>
      <p:pic>
        <p:nvPicPr>
          <p:cNvPr id="481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700088"/>
            <a:ext cx="11906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4438" y="700088"/>
            <a:ext cx="1135062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2716213"/>
            <a:ext cx="287655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en-US" altLang="zh-CN" smtClean="0"/>
              <a:t>Apk</a:t>
            </a:r>
            <a:r>
              <a:rPr lang="zh-CN" altLang="en-US" smtClean="0"/>
              <a:t>文件打包、下载</a:t>
            </a:r>
          </a:p>
        </p:txBody>
      </p:sp>
      <p:sp>
        <p:nvSpPr>
          <p:cNvPr id="49154" name="Rectangle 7"/>
          <p:cNvSpPr>
            <a:spLocks/>
          </p:cNvSpPr>
          <p:nvPr/>
        </p:nvSpPr>
        <p:spPr bwMode="auto">
          <a:xfrm>
            <a:off x="250825" y="4354513"/>
            <a:ext cx="2447925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手机二维码下载</a:t>
            </a:r>
            <a:endParaRPr kumimoji="1" lang="en-US" altLang="zh-CN" sz="240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400">
              <a:solidFill>
                <a:schemeClr val="tx1"/>
              </a:solidFill>
              <a:latin typeface="黑体" pitchFamily="2" charset="-122"/>
            </a:endParaRPr>
          </a:p>
        </p:txBody>
      </p:sp>
      <p:sp>
        <p:nvSpPr>
          <p:cNvPr id="49155" name="Rectangle 8"/>
          <p:cNvSpPr>
            <a:spLocks/>
          </p:cNvSpPr>
          <p:nvPr/>
        </p:nvSpPr>
        <p:spPr bwMode="auto">
          <a:xfrm>
            <a:off x="4572000" y="4300538"/>
            <a:ext cx="288131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下载到本地计算机</a:t>
            </a:r>
            <a:endParaRPr kumimoji="1" lang="en-US" altLang="zh-CN" sz="240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400">
              <a:solidFill>
                <a:schemeClr val="tx1"/>
              </a:solidFill>
              <a:latin typeface="黑体" pitchFamily="2" charset="-122"/>
            </a:endParaRPr>
          </a:p>
        </p:txBody>
      </p:sp>
      <p:pic>
        <p:nvPicPr>
          <p:cNvPr id="49156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627063"/>
            <a:ext cx="6624637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995488"/>
            <a:ext cx="1973262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3003550"/>
            <a:ext cx="14097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313" y="842963"/>
            <a:ext cx="13811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作业和思考题</a:t>
            </a:r>
          </a:p>
        </p:txBody>
      </p:sp>
      <p:sp>
        <p:nvSpPr>
          <p:cNvPr id="50178" name="Rectangle 4"/>
          <p:cNvSpPr>
            <a:spLocks/>
          </p:cNvSpPr>
          <p:nvPr/>
        </p:nvSpPr>
        <p:spPr bwMode="auto">
          <a:xfrm>
            <a:off x="457200" y="735013"/>
            <a:ext cx="8218488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自行搭建App Inventor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开发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和运行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环境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en-US" altLang="zh-CN" sz="240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完成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HelloPurr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的在模拟器、手机真机的运行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en-US" altLang="zh-CN" sz="240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下载和上传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HelloPurr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源代码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40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如果换一台电脑，还能编辑之前做的项目吗？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zh-CN" altLang="en-US" sz="2400">
              <a:solidFill>
                <a:schemeClr val="tx1"/>
              </a:solidFill>
              <a:latin typeface="黑体" pitchFamily="2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完成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MOOC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平台上的作业</a:t>
            </a:r>
            <a:r>
              <a:rPr kumimoji="1" lang="en-US" altLang="zh-CN" sz="2400">
                <a:solidFill>
                  <a:schemeClr val="tx1"/>
                </a:solidFill>
                <a:latin typeface="黑体" pitchFamily="2" charset="-122"/>
              </a:rPr>
              <a:t>1</a:t>
            </a:r>
            <a:r>
              <a:rPr kumimoji="1" lang="zh-CN" altLang="en-US" sz="2400">
                <a:solidFill>
                  <a:schemeClr val="tx1"/>
                </a:solidFill>
                <a:latin typeface="黑体" pitchFamily="2" charset="-122"/>
              </a:rPr>
              <a:t>，及时上传和互评</a:t>
            </a: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内容安排</a:t>
            </a:r>
          </a:p>
        </p:txBody>
      </p:sp>
      <p:sp>
        <p:nvSpPr>
          <p:cNvPr id="71683" name="Rectangle 3"/>
          <p:cNvSpPr>
            <a:spLocks/>
          </p:cNvSpPr>
          <p:nvPr/>
        </p:nvSpPr>
        <p:spPr bwMode="auto">
          <a:xfrm>
            <a:off x="376238" y="2139950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746" y="708911"/>
            <a:ext cx="5967963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系列案例之</a:t>
            </a:r>
            <a:r>
              <a:rPr kumimoji="1" lang="en-US" altLang="zh-CN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2</a:t>
            </a:r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：安安猜价格</a:t>
            </a:r>
          </a:p>
        </p:txBody>
      </p:sp>
      <p:pic>
        <p:nvPicPr>
          <p:cNvPr id="71687" name="Picture 7" descr="图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708150"/>
            <a:ext cx="1871663" cy="2968625"/>
          </a:xfrm>
          <a:prstGeom prst="rect">
            <a:avLst/>
          </a:prstGeom>
          <a:noFill/>
        </p:spPr>
      </p:pic>
      <p:pic>
        <p:nvPicPr>
          <p:cNvPr id="71688" name="Picture 8" descr="图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9975" y="1708150"/>
            <a:ext cx="1871663" cy="2968625"/>
          </a:xfrm>
          <a:prstGeom prst="rect">
            <a:avLst/>
          </a:prstGeom>
          <a:noFill/>
        </p:spPr>
      </p:pic>
      <p:pic>
        <p:nvPicPr>
          <p:cNvPr id="71689" name="Picture 9" descr="图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6100" y="1708150"/>
            <a:ext cx="1873250" cy="2968625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内容安排</a:t>
            </a:r>
          </a:p>
        </p:txBody>
      </p:sp>
      <p:sp>
        <p:nvSpPr>
          <p:cNvPr id="73731" name="Rectangle 3"/>
          <p:cNvSpPr>
            <a:spLocks/>
          </p:cNvSpPr>
          <p:nvPr/>
        </p:nvSpPr>
        <p:spPr bwMode="auto">
          <a:xfrm>
            <a:off x="376238" y="2139950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228" y="727961"/>
            <a:ext cx="5895928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系列案例之</a:t>
            </a:r>
            <a:r>
              <a:rPr kumimoji="1" lang="en-US" altLang="zh-CN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3</a:t>
            </a:r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：安安爱画画</a:t>
            </a:r>
          </a:p>
        </p:txBody>
      </p:sp>
      <p:pic>
        <p:nvPicPr>
          <p:cNvPr id="73735" name="Picture 7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708150"/>
            <a:ext cx="1944688" cy="2968625"/>
          </a:xfrm>
          <a:prstGeom prst="rect">
            <a:avLst/>
          </a:prstGeom>
          <a:noFill/>
        </p:spPr>
      </p:pic>
      <p:pic>
        <p:nvPicPr>
          <p:cNvPr id="73736" name="Picture 8" descr="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1413" y="1708150"/>
            <a:ext cx="1800225" cy="2968625"/>
          </a:xfrm>
          <a:prstGeom prst="rect">
            <a:avLst/>
          </a:prstGeom>
          <a:noFill/>
        </p:spPr>
      </p:pic>
      <p:pic>
        <p:nvPicPr>
          <p:cNvPr id="73737" name="Picture 9" descr="Save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6100" y="1708150"/>
            <a:ext cx="1800225" cy="2968625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内容安排</a:t>
            </a:r>
          </a:p>
        </p:txBody>
      </p:sp>
      <p:sp>
        <p:nvSpPr>
          <p:cNvPr id="75779" name="Rectangle 3"/>
          <p:cNvSpPr>
            <a:spLocks/>
          </p:cNvSpPr>
          <p:nvPr/>
        </p:nvSpPr>
        <p:spPr bwMode="auto">
          <a:xfrm>
            <a:off x="376238" y="2139950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746" y="727961"/>
            <a:ext cx="5967963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系列案例之</a:t>
            </a:r>
            <a:r>
              <a:rPr kumimoji="1" lang="en-US" altLang="zh-CN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4</a:t>
            </a:r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：安安抓蝴蝶</a:t>
            </a: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635125"/>
            <a:ext cx="1871663" cy="297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9975" y="1635125"/>
            <a:ext cx="1871663" cy="297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578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6100" y="1635125"/>
            <a:ext cx="1871663" cy="2967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内容安排</a:t>
            </a:r>
          </a:p>
        </p:txBody>
      </p:sp>
      <p:sp>
        <p:nvSpPr>
          <p:cNvPr id="77827" name="Rectangle 3"/>
          <p:cNvSpPr>
            <a:spLocks/>
          </p:cNvSpPr>
          <p:nvPr/>
        </p:nvSpPr>
        <p:spPr bwMode="auto">
          <a:xfrm>
            <a:off x="376238" y="2139950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228" y="727961"/>
            <a:ext cx="5895928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系列案例之</a:t>
            </a:r>
            <a:r>
              <a:rPr kumimoji="1" lang="en-US" altLang="zh-CN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5</a:t>
            </a:r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：安安历险记</a:t>
            </a:r>
          </a:p>
        </p:txBody>
      </p:sp>
      <p:pic>
        <p:nvPicPr>
          <p:cNvPr id="778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563688"/>
            <a:ext cx="1871663" cy="2971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783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8538" y="1563688"/>
            <a:ext cx="1871662" cy="2970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7833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4663" y="1563688"/>
            <a:ext cx="1871662" cy="2970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 idx="4294967295"/>
          </p:nvPr>
        </p:nvSpPr>
        <p:spPr>
          <a:xfrm>
            <a:off x="303213" y="46038"/>
            <a:ext cx="8229600" cy="436562"/>
          </a:xfrm>
        </p:spPr>
        <p:txBody>
          <a:bodyPr/>
          <a:lstStyle/>
          <a:p>
            <a:r>
              <a:rPr lang="zh-CN" altLang="en-US" smtClean="0"/>
              <a:t>内容安排</a:t>
            </a:r>
          </a:p>
        </p:txBody>
      </p:sp>
      <p:sp>
        <p:nvSpPr>
          <p:cNvPr id="79875" name="Rectangle 3"/>
          <p:cNvSpPr>
            <a:spLocks/>
          </p:cNvSpPr>
          <p:nvPr/>
        </p:nvSpPr>
        <p:spPr bwMode="auto">
          <a:xfrm>
            <a:off x="376238" y="2139950"/>
            <a:ext cx="85169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kumimoji="1" lang="zh-CN" altLang="en-US" sz="2800">
              <a:solidFill>
                <a:schemeClr val="tx1"/>
              </a:solidFill>
              <a:latin typeface="黑体" pitchFamily="2" charset="-122"/>
              <a:cs typeface="微软雅黑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293228" y="727961"/>
            <a:ext cx="5895928" cy="751297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系列案例之</a:t>
            </a:r>
            <a:r>
              <a:rPr kumimoji="1" lang="en-US" altLang="zh-CN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6</a:t>
            </a:r>
            <a:r>
              <a:rPr kumimoji="1" lang="zh-CN" altLang="en-US">
                <a:solidFill>
                  <a:schemeClr val="bg1"/>
                </a:solidFill>
                <a:latin typeface="Verdana" pitchFamily="34" charset="0"/>
                <a:ea typeface="黑体" pitchFamily="2" charset="-122"/>
              </a:rPr>
              <a:t>：安安的通讯小助手</a:t>
            </a:r>
          </a:p>
        </p:txBody>
      </p:sp>
      <p:pic>
        <p:nvPicPr>
          <p:cNvPr id="798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563688"/>
            <a:ext cx="1871663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8538" y="1563688"/>
            <a:ext cx="1873250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4663" y="1563688"/>
            <a:ext cx="1871662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17529</TotalTime>
  <Words>2614</Words>
  <Application>Microsoft Office PowerPoint</Application>
  <PresentationFormat>全屏显示(16:9)</PresentationFormat>
  <Paragraphs>203</Paragraphs>
  <Slides>48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黑体</vt:lpstr>
      <vt:lpstr>楷体</vt:lpstr>
      <vt:lpstr>楷体_GB2312</vt:lpstr>
      <vt:lpstr>隶书</vt:lpstr>
      <vt:lpstr>宋体</vt:lpstr>
      <vt:lpstr>微软雅黑</vt:lpstr>
      <vt:lpstr>Arial</vt:lpstr>
      <vt:lpstr>Calibri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内容安排案例之1：安安诞生记</vt:lpstr>
      <vt:lpstr>内容安排</vt:lpstr>
      <vt:lpstr>内容安排</vt:lpstr>
      <vt:lpstr>内容安排</vt:lpstr>
      <vt:lpstr>内容安排</vt:lpstr>
      <vt:lpstr>内容安排</vt:lpstr>
      <vt:lpstr>内容安排</vt:lpstr>
      <vt:lpstr>内容安排</vt:lpstr>
      <vt:lpstr>内容安排</vt:lpstr>
      <vt:lpstr>内容安排</vt:lpstr>
      <vt:lpstr>PowerPoint 演示文稿</vt:lpstr>
      <vt:lpstr>考评要求</vt:lpstr>
      <vt:lpstr>PowerPoint 演示文稿</vt:lpstr>
      <vt:lpstr>Android平台简介</vt:lpstr>
      <vt:lpstr>Android版本变化</vt:lpstr>
      <vt:lpstr>PowerPoint 演示文稿</vt:lpstr>
      <vt:lpstr>App Inventor简介</vt:lpstr>
      <vt:lpstr>App Inventor特点</vt:lpstr>
      <vt:lpstr>App Inventor开发环境</vt:lpstr>
      <vt:lpstr>设计器 Designer</vt:lpstr>
      <vt:lpstr>块编辑器 Blocks</vt:lpstr>
      <vt:lpstr>采用模拟器进行运行调试</vt:lpstr>
      <vt:lpstr>App Inventor开发App过程</vt:lpstr>
      <vt:lpstr>PowerPoint 演示文稿</vt:lpstr>
      <vt:lpstr>App Inventor开发环境使用过程</vt:lpstr>
      <vt:lpstr>Getting Started with MIT App Inventor 2</vt:lpstr>
      <vt:lpstr>Create，开始开发</vt:lpstr>
      <vt:lpstr>App Inventor 离线版</vt:lpstr>
      <vt:lpstr>PowerPoint 演示文稿</vt:lpstr>
      <vt:lpstr>导入第一个App Inventor源文件</vt:lpstr>
      <vt:lpstr>组件设计面板</vt:lpstr>
      <vt:lpstr>逻辑设计面板</vt:lpstr>
      <vt:lpstr>PowerPoint 演示文稿</vt:lpstr>
      <vt:lpstr>下载和安装App Inventor模拟器</vt:lpstr>
      <vt:lpstr>启动和连接模拟器</vt:lpstr>
      <vt:lpstr>App Inventor模拟器中的AI伴侣升级方法</vt:lpstr>
      <vt:lpstr>PowerPoint 演示文稿</vt:lpstr>
      <vt:lpstr>下载和安装AI伴侣App</vt:lpstr>
      <vt:lpstr>AI伴侣 常见连接问题</vt:lpstr>
      <vt:lpstr>USB连接</vt:lpstr>
      <vt:lpstr>USB连接</vt:lpstr>
      <vt:lpstr>PowerPoint 演示文稿</vt:lpstr>
      <vt:lpstr>项目源代码下载、上传</vt:lpstr>
      <vt:lpstr>Apk文件打包、下载</vt:lpstr>
      <vt:lpstr>作业和思考题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liy</dc:creator>
  <cp:lastModifiedBy>wu ming-hui</cp:lastModifiedBy>
  <cp:revision>1839</cp:revision>
  <dcterms:modified xsi:type="dcterms:W3CDTF">2018-05-13T05:13:38Z</dcterms:modified>
</cp:coreProperties>
</file>